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Economica"/>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italic.fntdata"/><Relationship Id="rId30" Type="http://schemas.openxmlformats.org/officeDocument/2006/relationships/font" Target="fonts/Economica-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Economica-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d33c2aad0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d33c2aad0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d33c2aad0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d33c2aad0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cf889591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bcf889591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cf889591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cf889591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cf889591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bcf889591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cf889591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cf889591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cf889591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cf889591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cf889591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bcf889591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a7452680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6a7452680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a7e36505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6a7e36505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cf88959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bcf88959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a7eaae76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6a7eaae76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cf889591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cf889591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a7eaae7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a7eaae7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a7eaae76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6a7eaae7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a7452680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a7452680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a7452680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a7452680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a7452680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a7452680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a7452680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a7452680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a7452680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6a7452680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cf889591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cf88959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d33c2aad0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d33c2aad0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2400"/>
              </a:spcBef>
              <a:spcAft>
                <a:spcPts val="0"/>
              </a:spcAft>
              <a:buNone/>
            </a:pPr>
            <a:r>
              <a:rPr b="1" lang="en" sz="2300"/>
              <a:t>Learning Transferable Visual Models From Natural Language Supervision</a:t>
            </a:r>
            <a:endParaRPr b="1" sz="2300"/>
          </a:p>
          <a:p>
            <a:pPr indent="0" lvl="0" marL="0" rtl="0" algn="ctr">
              <a:spcBef>
                <a:spcPts val="600"/>
              </a:spcBef>
              <a:spcAft>
                <a:spcPts val="0"/>
              </a:spcAft>
              <a:buNone/>
            </a:pPr>
            <a:r>
              <a:t/>
            </a:r>
            <a:endParaRPr/>
          </a:p>
        </p:txBody>
      </p:sp>
      <p:sp>
        <p:nvSpPr>
          <p:cNvPr id="63" name="Google Shape;63;p13"/>
          <p:cNvSpPr txBox="1"/>
          <p:nvPr>
            <p:ph idx="1" type="subTitle"/>
          </p:nvPr>
        </p:nvSpPr>
        <p:spPr>
          <a:xfrm>
            <a:off x="2496200" y="2682800"/>
            <a:ext cx="4262700" cy="22455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1400"/>
              <a:t>Group 6</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rPr lang="en" sz="1400"/>
              <a:t>Chinmay Shah</a:t>
            </a:r>
            <a:endParaRPr sz="1400"/>
          </a:p>
          <a:p>
            <a:pPr indent="0" lvl="0" marL="0" rtl="0" algn="ctr">
              <a:spcBef>
                <a:spcPts val="0"/>
              </a:spcBef>
              <a:spcAft>
                <a:spcPts val="0"/>
              </a:spcAft>
              <a:buClr>
                <a:schemeClr val="dk1"/>
              </a:buClr>
              <a:buSzPct val="78571"/>
              <a:buFont typeface="Arial"/>
              <a:buNone/>
            </a:pPr>
            <a:r>
              <a:rPr lang="en" sz="1400"/>
              <a:t>Joshua J. Cook</a:t>
            </a:r>
            <a:endParaRPr sz="1400"/>
          </a:p>
          <a:p>
            <a:pPr indent="0" lvl="0" marL="0" rtl="0" algn="ctr">
              <a:spcBef>
                <a:spcPts val="0"/>
              </a:spcBef>
              <a:spcAft>
                <a:spcPts val="0"/>
              </a:spcAft>
              <a:buNone/>
            </a:pPr>
            <a:r>
              <a:rPr lang="en" sz="1400"/>
              <a:t>Moise Brutus </a:t>
            </a:r>
            <a:endParaRPr sz="1400"/>
          </a:p>
          <a:p>
            <a:pPr indent="0" lvl="0" marL="0" rtl="0" algn="ctr">
              <a:spcBef>
                <a:spcPts val="0"/>
              </a:spcBef>
              <a:spcAft>
                <a:spcPts val="0"/>
              </a:spcAft>
              <a:buClr>
                <a:schemeClr val="dk1"/>
              </a:buClr>
              <a:buSzPct val="78571"/>
              <a:buFont typeface="Arial"/>
              <a:buNone/>
            </a:pPr>
            <a:r>
              <a:rPr lang="en" sz="1400"/>
              <a:t>Praya Cheekapara </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idx="1" type="body"/>
          </p:nvPr>
        </p:nvSpPr>
        <p:spPr>
          <a:xfrm>
            <a:off x="311700" y="184050"/>
            <a:ext cx="4505700" cy="216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Image Encoder</a:t>
            </a:r>
            <a:endParaRPr/>
          </a:p>
          <a:p>
            <a:pPr indent="0" lvl="0" marL="0" rtl="0" algn="just">
              <a:lnSpc>
                <a:spcPct val="100000"/>
              </a:lnSpc>
              <a:spcBef>
                <a:spcPts val="1200"/>
              </a:spcBef>
              <a:spcAft>
                <a:spcPts val="0"/>
              </a:spcAft>
              <a:buClr>
                <a:schemeClr val="dk1"/>
              </a:buClr>
              <a:buSzPts val="1100"/>
              <a:buFont typeface="Arial"/>
              <a:buNone/>
            </a:pPr>
            <a:r>
              <a:rPr lang="en" sz="1200">
                <a:solidFill>
                  <a:srgbClr val="242424"/>
                </a:solidFill>
              </a:rPr>
              <a:t>The image encoder converts an image into a vector (a list of numbers) that represents the image’s meaning.</a:t>
            </a:r>
            <a:endParaRPr/>
          </a:p>
          <a:p>
            <a:pPr indent="0" lvl="0" marL="0" rtl="0" algn="just">
              <a:lnSpc>
                <a:spcPct val="100000"/>
              </a:lnSpc>
              <a:spcBef>
                <a:spcPts val="1200"/>
              </a:spcBef>
              <a:spcAft>
                <a:spcPts val="1200"/>
              </a:spcAft>
              <a:buClr>
                <a:schemeClr val="dk1"/>
              </a:buClr>
              <a:buSzPts val="1100"/>
              <a:buFont typeface="Arial"/>
              <a:buNone/>
            </a:pPr>
            <a:r>
              <a:t/>
            </a:r>
            <a:endParaRPr/>
          </a:p>
        </p:txBody>
      </p:sp>
      <p:pic>
        <p:nvPicPr>
          <p:cNvPr id="129" name="Google Shape;129;p22"/>
          <p:cNvPicPr preferRelativeResize="0"/>
          <p:nvPr/>
        </p:nvPicPr>
        <p:blipFill>
          <a:blip r:embed="rId3">
            <a:alphaModFix/>
          </a:blip>
          <a:stretch>
            <a:fillRect/>
          </a:stretch>
        </p:blipFill>
        <p:spPr>
          <a:xfrm>
            <a:off x="4879725" y="212700"/>
            <a:ext cx="4046776" cy="1439700"/>
          </a:xfrm>
          <a:prstGeom prst="rect">
            <a:avLst/>
          </a:prstGeom>
          <a:noFill/>
          <a:ln>
            <a:noFill/>
          </a:ln>
        </p:spPr>
      </p:pic>
      <p:pic>
        <p:nvPicPr>
          <p:cNvPr id="130" name="Google Shape;130;p22"/>
          <p:cNvPicPr preferRelativeResize="0"/>
          <p:nvPr/>
        </p:nvPicPr>
        <p:blipFill>
          <a:blip r:embed="rId4">
            <a:alphaModFix/>
          </a:blip>
          <a:stretch>
            <a:fillRect/>
          </a:stretch>
        </p:blipFill>
        <p:spPr>
          <a:xfrm>
            <a:off x="4921200" y="3346175"/>
            <a:ext cx="4005300" cy="1630350"/>
          </a:xfrm>
          <a:prstGeom prst="rect">
            <a:avLst/>
          </a:prstGeom>
          <a:noFill/>
          <a:ln>
            <a:noFill/>
          </a:ln>
        </p:spPr>
      </p:pic>
      <p:sp>
        <p:nvSpPr>
          <p:cNvPr id="131" name="Google Shape;131;p22"/>
          <p:cNvSpPr txBox="1"/>
          <p:nvPr>
            <p:ph idx="1" type="body"/>
          </p:nvPr>
        </p:nvSpPr>
        <p:spPr>
          <a:xfrm>
            <a:off x="332400" y="3371600"/>
            <a:ext cx="4485000" cy="157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Convolution</a:t>
            </a:r>
            <a:endParaRPr/>
          </a:p>
          <a:p>
            <a:pPr indent="0" lvl="0" marL="0" rtl="0" algn="l">
              <a:spcBef>
                <a:spcPts val="1200"/>
              </a:spcBef>
              <a:spcAft>
                <a:spcPts val="1200"/>
              </a:spcAft>
              <a:buNone/>
            </a:pPr>
            <a:r>
              <a:rPr lang="en" sz="1200"/>
              <a:t>Convolution is a mathematical operation that applies a filter or kernel to an input signal, extracting features by sliding the filter across the input and computing element-wise multiplications and summations.</a:t>
            </a:r>
            <a:endParaRPr sz="1200"/>
          </a:p>
        </p:txBody>
      </p:sp>
      <p:pic>
        <p:nvPicPr>
          <p:cNvPr id="132" name="Google Shape;132;p22"/>
          <p:cNvPicPr preferRelativeResize="0"/>
          <p:nvPr/>
        </p:nvPicPr>
        <p:blipFill>
          <a:blip r:embed="rId5">
            <a:alphaModFix/>
          </a:blip>
          <a:stretch>
            <a:fillRect/>
          </a:stretch>
        </p:blipFill>
        <p:spPr>
          <a:xfrm>
            <a:off x="4900500" y="1652400"/>
            <a:ext cx="4046776" cy="1579500"/>
          </a:xfrm>
          <a:prstGeom prst="rect">
            <a:avLst/>
          </a:prstGeom>
          <a:noFill/>
          <a:ln>
            <a:noFill/>
          </a:ln>
        </p:spPr>
      </p:pic>
      <p:sp>
        <p:nvSpPr>
          <p:cNvPr id="133" name="Google Shape;133;p22"/>
          <p:cNvSpPr txBox="1"/>
          <p:nvPr>
            <p:ph idx="1" type="body"/>
          </p:nvPr>
        </p:nvSpPr>
        <p:spPr>
          <a:xfrm>
            <a:off x="311700" y="1253550"/>
            <a:ext cx="4568100" cy="21690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2920"/>
              <a:t>Convolution Neural Network</a:t>
            </a:r>
            <a:endParaRPr sz="2920"/>
          </a:p>
          <a:p>
            <a:pPr indent="0" lvl="0" marL="0" rtl="0" algn="just">
              <a:lnSpc>
                <a:spcPct val="100000"/>
              </a:lnSpc>
              <a:spcBef>
                <a:spcPts val="1200"/>
              </a:spcBef>
              <a:spcAft>
                <a:spcPts val="0"/>
              </a:spcAft>
              <a:buNone/>
            </a:pPr>
            <a:r>
              <a:rPr lang="en" sz="1973">
                <a:solidFill>
                  <a:srgbClr val="242424"/>
                </a:solidFill>
              </a:rPr>
              <a:t>A Convolutional Neural Network (CNN) is a type of deep learning model designed specifically for processing structured grid-like data, such as images. It consists of multiple layers of convolutional, pooling, and fully connected layers, enabling it to learn hierarchical representations of visual features from input images. CNNs leverage convolutional filters to extract local patterns and features from the input data, while pooling layers help reduce spatial dimensions and control overfitting.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idx="1" type="body"/>
          </p:nvPr>
        </p:nvSpPr>
        <p:spPr>
          <a:xfrm>
            <a:off x="311700" y="135425"/>
            <a:ext cx="4158000" cy="48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Working of the Clip Model </a:t>
            </a:r>
            <a:endParaRPr/>
          </a:p>
          <a:p>
            <a:pPr indent="0" lvl="0" marL="0" rtl="0" algn="l">
              <a:spcBef>
                <a:spcPts val="1200"/>
              </a:spcBef>
              <a:spcAft>
                <a:spcPts val="0"/>
              </a:spcAft>
              <a:buNone/>
            </a:pPr>
            <a:r>
              <a:rPr lang="en" sz="1200"/>
              <a:t>Putting everything together</a:t>
            </a:r>
            <a:endParaRPr sz="1200"/>
          </a:p>
          <a:p>
            <a:pPr indent="-304800" lvl="0" marL="457200" rtl="0" algn="l">
              <a:spcBef>
                <a:spcPts val="1200"/>
              </a:spcBef>
              <a:spcAft>
                <a:spcPts val="0"/>
              </a:spcAft>
              <a:buSzPts val="1200"/>
              <a:buChar char="●"/>
            </a:pPr>
            <a:r>
              <a:rPr lang="en" sz="1200"/>
              <a:t>Comparing the output of the text </a:t>
            </a:r>
            <a:r>
              <a:rPr lang="en" sz="1200"/>
              <a:t>encoder</a:t>
            </a:r>
            <a:r>
              <a:rPr lang="en" sz="1200"/>
              <a:t> and the image encoder and calculating the similarity matrix.</a:t>
            </a:r>
            <a:endParaRPr sz="1200"/>
          </a:p>
          <a:p>
            <a:pPr indent="-304800" lvl="0" marL="457200" rtl="0" algn="l">
              <a:spcBef>
                <a:spcPts val="0"/>
              </a:spcBef>
              <a:spcAft>
                <a:spcPts val="0"/>
              </a:spcAft>
              <a:buSzPts val="1200"/>
              <a:buChar char="●"/>
            </a:pPr>
            <a:r>
              <a:rPr lang="en" sz="1200"/>
              <a:t>The prompt inputs and the text inputs are arranged in the same order.</a:t>
            </a:r>
            <a:endParaRPr sz="1200"/>
          </a:p>
          <a:p>
            <a:pPr indent="-304800" lvl="0" marL="457200" rtl="0" algn="l">
              <a:spcBef>
                <a:spcPts val="0"/>
              </a:spcBef>
              <a:spcAft>
                <a:spcPts val="0"/>
              </a:spcAft>
              <a:buSzPts val="1200"/>
              <a:buChar char="●"/>
            </a:pPr>
            <a:r>
              <a:rPr lang="en" sz="1200"/>
              <a:t>All the elements on the diagonal should have the highest value.</a:t>
            </a:r>
            <a:endParaRPr sz="1200"/>
          </a:p>
          <a:p>
            <a:pPr indent="0" lvl="0" marL="0" rtl="0" algn="l">
              <a:lnSpc>
                <a:spcPct val="100000"/>
              </a:lnSpc>
              <a:spcBef>
                <a:spcPts val="1200"/>
              </a:spcBef>
              <a:spcAft>
                <a:spcPts val="0"/>
              </a:spcAft>
              <a:buNone/>
            </a:pPr>
            <a:r>
              <a:t/>
            </a:r>
            <a:endParaRPr sz="1200"/>
          </a:p>
          <a:p>
            <a:pPr indent="0" lvl="0" marL="0" rtl="0" algn="l">
              <a:lnSpc>
                <a:spcPct val="100000"/>
              </a:lnSpc>
              <a:spcBef>
                <a:spcPts val="1200"/>
              </a:spcBef>
              <a:spcAft>
                <a:spcPts val="1200"/>
              </a:spcAft>
              <a:buNone/>
            </a:pPr>
            <a:r>
              <a:rPr lang="en" sz="1200"/>
              <a:t>Cosine similarity is a measure used to determine the similarity between two vectors in a high-dimensional space by computing the cosine of the angle between them. Cosine similarity is valuable for comparing the similarity of documents, sentences, or words represented as vectors in a vector space model. </a:t>
            </a:r>
            <a:endParaRPr sz="1200"/>
          </a:p>
        </p:txBody>
      </p:sp>
      <p:pic>
        <p:nvPicPr>
          <p:cNvPr id="139" name="Google Shape;139;p23"/>
          <p:cNvPicPr preferRelativeResize="0"/>
          <p:nvPr/>
        </p:nvPicPr>
        <p:blipFill>
          <a:blip r:embed="rId3">
            <a:alphaModFix/>
          </a:blip>
          <a:stretch>
            <a:fillRect/>
          </a:stretch>
        </p:blipFill>
        <p:spPr>
          <a:xfrm>
            <a:off x="4469575" y="327775"/>
            <a:ext cx="4581275" cy="3078875"/>
          </a:xfrm>
          <a:prstGeom prst="rect">
            <a:avLst/>
          </a:prstGeom>
          <a:noFill/>
          <a:ln>
            <a:noFill/>
          </a:ln>
        </p:spPr>
      </p:pic>
      <p:pic>
        <p:nvPicPr>
          <p:cNvPr descr="{&quot;mathml&quot;:&quot;&lt;math style=\&quot;font-family:stix;font-size:16px;\&quot; xmlns=\&quot;http://www.w3.org/1998/Math/MathML\&quot;&gt;&lt;mstyle mathsize=\&quot;16px\&quot;&gt;&lt;mi&gt;cos&lt;/mi&gt;&lt;mi&gt;i&lt;/mi&gt;&lt;mi&gt;n&lt;/mi&gt;&lt;mi&gt;e&lt;/mi&gt;&lt;mo&gt;&amp;#xA0;&lt;/mo&gt;&lt;mi&gt;s&lt;/mi&gt;&lt;mi&gt;i&lt;/mi&gt;&lt;mi&gt;m&lt;/mi&gt;&lt;mi&gt;i&lt;/mi&gt;&lt;mi&gt;l&lt;/mi&gt;&lt;mi&gt;a&lt;/mi&gt;&lt;mi&gt;r&lt;/mi&gt;&lt;mi&gt;i&lt;/mi&gt;&lt;mi&gt;t&lt;/mi&gt;&lt;mi&gt;y&lt;/mi&gt;&lt;mo&gt;&amp;#xA0;&lt;/mo&gt;&lt;mo&gt;=&lt;/mo&gt;&lt;mo&gt;&amp;#xA0;&lt;/mo&gt;&lt;mfrac&gt;&lt;mrow&gt;&lt;mi&gt;A&lt;/mi&gt;&lt;mo&gt;&amp;#xB7;&lt;/mo&gt;&lt;mi&gt;B&lt;/mi&gt;&lt;/mrow&gt;&lt;mrow&gt;&lt;mo&gt;&amp;#x2225;&lt;/mo&gt;&lt;mi&gt;A&lt;/mi&gt;&lt;mo&gt;&amp;#x2225;&lt;/mo&gt;&lt;mo&gt;&amp;#x2225;&lt;/mo&gt;&lt;mi&gt;B&lt;/mi&gt;&lt;mo&gt;&amp;#x2225;&lt;/mo&gt;&lt;/mrow&gt;&lt;/mfrac&gt;&lt;mo&gt;&amp;#xA0;&lt;/mo&gt;&lt;mo&gt;=&lt;/mo&gt;&lt;mo&gt;&amp;#xA0;&lt;/mo&gt;&lt;mfrac&gt;&lt;mrow&gt;&lt;mstyle displaystyle=\&quot;true\&quot;&gt;&lt;munderover&gt;&lt;mo&gt;&amp;#x2211;&lt;/mo&gt;&lt;mrow&gt;&lt;mi&gt;i&lt;/mi&gt;&lt;mo&gt;=&lt;/mo&gt;&lt;mn&gt;1&lt;/mn&gt;&lt;/mrow&gt;&lt;mi&gt;n&lt;/mi&gt;&lt;/munderover&gt;&lt;/mstyle&gt;&lt;mo&gt;&amp;#xA0;&lt;/mo&gt;&lt;msub&gt;&lt;mi&gt;A&lt;/mi&gt;&lt;mi&gt;i&lt;/mi&gt;&lt;/msub&gt;&lt;mo&gt;&amp;#xA0;&lt;/mo&gt;&lt;msub&gt;&lt;mi&gt;B&lt;/mi&gt;&lt;mi&gt;i&lt;/mi&gt;&lt;/msub&gt;&lt;/mrow&gt;&lt;mrow&gt;&lt;msqrt&gt;&lt;munderover&gt;&lt;mo&gt;&amp;#x2211;&lt;/mo&gt;&lt;mrow&gt;&lt;mi&gt;i&lt;/mi&gt;&lt;mo&gt;=&lt;/mo&gt;&lt;mn&gt;1&lt;/mn&gt;&lt;/mrow&gt;&lt;mi&gt;n&lt;/mi&gt;&lt;/munderover&gt;&lt;mo&gt;&amp;#xA0;&lt;/mo&gt;&lt;msup&gt;&lt;msub&gt;&lt;mi&gt;A&lt;/mi&gt;&lt;mi&gt;i&lt;/mi&gt;&lt;/msub&gt;&lt;mn&gt;2&lt;/mn&gt;&lt;/msup&gt;&lt;/msqrt&gt;&lt;mo&gt;&amp;#xA0;&lt;/mo&gt;&lt;msqrt&gt;&lt;munderover&gt;&lt;mo&gt;&amp;#x2211;&lt;/mo&gt;&lt;mrow&gt;&lt;mi&gt;i&lt;/mi&gt;&lt;mo&gt;=&lt;/mo&gt;&lt;mn&gt;1&lt;/mn&gt;&lt;/mrow&gt;&lt;mi&gt;n&lt;/mi&gt;&lt;/munderover&gt;&lt;mo&gt;&amp;#xA0;&lt;/mo&gt;&lt;msup&gt;&lt;msub&gt;&lt;mi&gt;B&lt;/mi&gt;&lt;mi&gt;i&lt;/mi&gt;&lt;/msub&gt;&lt;mn&gt;2&lt;/mn&gt;&lt;/msup&gt;&lt;/msqrt&gt;&lt;/mrow&gt;&lt;/mfrac&gt;&lt;mo&gt;&amp;#xA0;&lt;/mo&gt;&lt;mo&gt;&amp;#xA0;&lt;/mo&gt;&lt;mo&gt;-&lt;/mo&gt;&lt;mo&gt;&amp;#xA0;&lt;/mo&gt;&lt;mfenced&gt;&lt;mn&gt;2&lt;/mn&gt;&lt;/mfenced&gt;&lt;/mstyle&gt;&lt;/math&gt;&quot;,&quot;truncated&quot;:false}" id="140" name="Google Shape;140;p23" title="cos i n e space s i m i l a r i t y space equals space fraction numerator A times B over denominator parallel to A parallel to parallel to B parallel to end fraction space equals space fraction numerator sum from i equals 1 to n of space A subscript i space B subscript i over denominator square root of sum from i equals 1 to n of space A subscript i squared end root space square root of sum from i equals 1 to n of space B subscript i squared end root end fraction space space minus space open parentheses 2 close parentheses"/>
          <p:cNvPicPr preferRelativeResize="0"/>
          <p:nvPr/>
        </p:nvPicPr>
        <p:blipFill rotWithShape="1">
          <a:blip r:embed="rId4">
            <a:alphaModFix/>
          </a:blip>
          <a:srcRect b="0" l="0" r="9608" t="0"/>
          <a:stretch/>
        </p:blipFill>
        <p:spPr>
          <a:xfrm>
            <a:off x="4663700" y="3559100"/>
            <a:ext cx="4193001" cy="83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Impact and Critical Assessment</a:t>
            </a:r>
            <a:endParaRPr/>
          </a:p>
        </p:txBody>
      </p:sp>
      <p:sp>
        <p:nvSpPr>
          <p:cNvPr id="146" name="Google Shape;146;p24"/>
          <p:cNvSpPr txBox="1"/>
          <p:nvPr>
            <p:ph idx="1" type="body"/>
          </p:nvPr>
        </p:nvSpPr>
        <p:spPr>
          <a:xfrm>
            <a:off x="430525" y="1225225"/>
            <a:ext cx="4990200" cy="362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a:t>
            </a:r>
            <a:r>
              <a:rPr lang="en" sz="1400"/>
              <a:t>Since CLIP allows people to design their own classifiers, how classes are designed influences model performance and model biases.</a:t>
            </a:r>
            <a:endParaRPr sz="1400"/>
          </a:p>
          <a:p>
            <a:pPr indent="0" lvl="0" marL="0" rtl="0" algn="l">
              <a:spcBef>
                <a:spcPts val="1200"/>
              </a:spcBef>
              <a:spcAft>
                <a:spcPts val="0"/>
              </a:spcAft>
              <a:buNone/>
            </a:pPr>
            <a:r>
              <a:t/>
            </a:r>
            <a:endParaRPr sz="1400"/>
          </a:p>
          <a:p>
            <a:pPr indent="0" lvl="0" marL="0" rtl="0" algn="l">
              <a:spcBef>
                <a:spcPts val="1200"/>
              </a:spcBef>
              <a:spcAft>
                <a:spcPts val="0"/>
              </a:spcAft>
              <a:buNone/>
            </a:pPr>
            <a:r>
              <a:rPr lang="en" sz="1400"/>
              <a:t>-There are also discrepancies across gender and race for the people categorized into “crime” and “non-human” categories even when care is taken into thoughtful class design. </a:t>
            </a:r>
            <a:endParaRPr sz="1400"/>
          </a:p>
          <a:p>
            <a:pPr indent="0" lvl="0" marL="0" rtl="0" algn="l">
              <a:spcBef>
                <a:spcPts val="1200"/>
              </a:spcBef>
              <a:spcAft>
                <a:spcPts val="1200"/>
              </a:spcAft>
              <a:buNone/>
            </a:pPr>
            <a:r>
              <a:rPr lang="en" sz="1400"/>
              <a:t>- </a:t>
            </a:r>
            <a:r>
              <a:rPr lang="en" sz="1400"/>
              <a:t>CLIP does not need task-specific training data, it can unlock specific tasks with greater ease.This also means that  it may raise privacy or surveillance related risks</a:t>
            </a:r>
            <a:r>
              <a:rPr lang="en" sz="1400"/>
              <a:t> </a:t>
            </a:r>
            <a:r>
              <a:rPr lang="en" sz="2100"/>
              <a:t>                                            </a:t>
            </a:r>
            <a:r>
              <a:rPr lang="en"/>
              <a:t>                                      </a:t>
            </a:r>
            <a:endParaRPr/>
          </a:p>
        </p:txBody>
      </p:sp>
      <p:pic>
        <p:nvPicPr>
          <p:cNvPr id="147" name="Google Shape;147;p24"/>
          <p:cNvPicPr preferRelativeResize="0"/>
          <p:nvPr/>
        </p:nvPicPr>
        <p:blipFill rotWithShape="1">
          <a:blip r:embed="rId3">
            <a:alphaModFix/>
          </a:blip>
          <a:srcRect b="8248" l="0" r="0" t="0"/>
          <a:stretch/>
        </p:blipFill>
        <p:spPr>
          <a:xfrm>
            <a:off x="5549125" y="1147225"/>
            <a:ext cx="3181350" cy="339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Replication of Work - Dataset Used</a:t>
            </a:r>
            <a:endParaRPr/>
          </a:p>
        </p:txBody>
      </p:sp>
      <p:sp>
        <p:nvSpPr>
          <p:cNvPr id="153" name="Google Shape;153;p2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CIFAR Data Set</a:t>
            </a:r>
            <a:endParaRPr sz="2000"/>
          </a:p>
          <a:p>
            <a:pPr indent="-342900" lvl="0" marL="457200" rtl="0" algn="l">
              <a:spcBef>
                <a:spcPts val="1200"/>
              </a:spcBef>
              <a:spcAft>
                <a:spcPts val="0"/>
              </a:spcAft>
              <a:buSzPts val="1800"/>
              <a:buChar char="●"/>
            </a:pPr>
            <a:r>
              <a:rPr lang="en"/>
              <a:t>50,000 Images Training</a:t>
            </a:r>
            <a:endParaRPr/>
          </a:p>
          <a:p>
            <a:pPr indent="-317500" lvl="1" marL="914400" rtl="0" algn="l">
              <a:spcBef>
                <a:spcPts val="0"/>
              </a:spcBef>
              <a:spcAft>
                <a:spcPts val="0"/>
              </a:spcAft>
              <a:buSzPts val="1400"/>
              <a:buChar char="○"/>
            </a:pPr>
            <a:r>
              <a:rPr lang="en"/>
              <a:t>10 Classes, 5,000 Images Per Class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10,000 </a:t>
            </a:r>
            <a:r>
              <a:rPr lang="en"/>
              <a:t>Images Testing</a:t>
            </a:r>
            <a:endParaRPr/>
          </a:p>
          <a:p>
            <a:pPr indent="-317500" lvl="1" marL="914400" rtl="0" algn="l">
              <a:spcBef>
                <a:spcPts val="0"/>
              </a:spcBef>
              <a:spcAft>
                <a:spcPts val="0"/>
              </a:spcAft>
              <a:buSzPts val="1400"/>
              <a:buChar char="○"/>
            </a:pPr>
            <a:r>
              <a:rPr lang="en"/>
              <a:t>10 Classes, 1,000 Images Per Class</a:t>
            </a:r>
            <a:endParaRPr/>
          </a:p>
        </p:txBody>
      </p:sp>
      <p:pic>
        <p:nvPicPr>
          <p:cNvPr id="154" name="Google Shape;154;p25"/>
          <p:cNvPicPr preferRelativeResize="0"/>
          <p:nvPr/>
        </p:nvPicPr>
        <p:blipFill>
          <a:blip r:embed="rId3">
            <a:alphaModFix/>
          </a:blip>
          <a:stretch>
            <a:fillRect/>
          </a:stretch>
        </p:blipFill>
        <p:spPr>
          <a:xfrm>
            <a:off x="5009570" y="1450320"/>
            <a:ext cx="3405875" cy="243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Replication of Work - Similarity Matrix Example</a:t>
            </a:r>
            <a:endParaRPr/>
          </a:p>
        </p:txBody>
      </p:sp>
      <p:sp>
        <p:nvSpPr>
          <p:cNvPr id="160" name="Google Shape;160;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6"/>
          <p:cNvPicPr preferRelativeResize="0"/>
          <p:nvPr/>
        </p:nvPicPr>
        <p:blipFill rotWithShape="1">
          <a:blip r:embed="rId3">
            <a:alphaModFix/>
          </a:blip>
          <a:srcRect b="0" l="4814" r="19485" t="6217"/>
          <a:stretch/>
        </p:blipFill>
        <p:spPr>
          <a:xfrm>
            <a:off x="1898438" y="1465425"/>
            <a:ext cx="5004925" cy="287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Replication of Work - Zero Shot Example</a:t>
            </a:r>
            <a:endParaRPr/>
          </a:p>
        </p:txBody>
      </p:sp>
      <p:sp>
        <p:nvSpPr>
          <p:cNvPr id="167" name="Google Shape;167;p27"/>
          <p:cNvSpPr txBox="1"/>
          <p:nvPr>
            <p:ph idx="1" type="body"/>
          </p:nvPr>
        </p:nvSpPr>
        <p:spPr>
          <a:xfrm>
            <a:off x="311700" y="1225225"/>
            <a:ext cx="3666300" cy="35391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1500">
                <a:latin typeface="Times New Roman"/>
                <a:ea typeface="Times New Roman"/>
                <a:cs typeface="Times New Roman"/>
                <a:sym typeface="Times New Roman"/>
              </a:rPr>
              <a:t>-Zero shot classification models are pre trained models that can classify images without being trained  or having knowledge of classes. </a:t>
            </a:r>
            <a:endParaRPr sz="15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500">
                <a:latin typeface="Times New Roman"/>
                <a:ea typeface="Times New Roman"/>
                <a:cs typeface="Times New Roman"/>
                <a:sym typeface="Times New Roman"/>
              </a:rPr>
              <a:t>-It allows you to classify images using the cosine similarity as the logits to the softmax operation.</a:t>
            </a:r>
            <a:endParaRPr sz="15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168" name="Google Shape;168;p27"/>
          <p:cNvPicPr preferRelativeResize="0"/>
          <p:nvPr/>
        </p:nvPicPr>
        <p:blipFill>
          <a:blip r:embed="rId3">
            <a:alphaModFix/>
          </a:blip>
          <a:stretch>
            <a:fillRect/>
          </a:stretch>
        </p:blipFill>
        <p:spPr>
          <a:xfrm>
            <a:off x="3978000" y="1356700"/>
            <a:ext cx="5097599" cy="2202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Replication of Work - Model Training</a:t>
            </a:r>
            <a:endParaRPr/>
          </a:p>
        </p:txBody>
      </p:sp>
      <p:pic>
        <p:nvPicPr>
          <p:cNvPr id="174" name="Google Shape;174;p28"/>
          <p:cNvPicPr preferRelativeResize="0"/>
          <p:nvPr/>
        </p:nvPicPr>
        <p:blipFill>
          <a:blip r:embed="rId3">
            <a:alphaModFix/>
          </a:blip>
          <a:stretch>
            <a:fillRect/>
          </a:stretch>
        </p:blipFill>
        <p:spPr>
          <a:xfrm>
            <a:off x="5553425" y="1186837"/>
            <a:ext cx="2894099" cy="1695825"/>
          </a:xfrm>
          <a:prstGeom prst="rect">
            <a:avLst/>
          </a:prstGeom>
          <a:noFill/>
          <a:ln>
            <a:noFill/>
          </a:ln>
        </p:spPr>
      </p:pic>
      <p:sp>
        <p:nvSpPr>
          <p:cNvPr id="175" name="Google Shape;175;p28"/>
          <p:cNvSpPr txBox="1"/>
          <p:nvPr>
            <p:ph idx="1" type="body"/>
          </p:nvPr>
        </p:nvSpPr>
        <p:spPr>
          <a:xfrm>
            <a:off x="356100" y="1242500"/>
            <a:ext cx="4280700" cy="3553800"/>
          </a:xfrm>
          <a:prstGeom prst="rect">
            <a:avLst/>
          </a:prstGeom>
        </p:spPr>
        <p:txBody>
          <a:bodyPr anchorCtr="0" anchor="t" bIns="91425" lIns="91425" spcFirstLastPara="1" rIns="91425" wrap="square" tIns="91425">
            <a:normAutofit fontScale="25000" lnSpcReduction="20000"/>
          </a:bodyPr>
          <a:lstStyle/>
          <a:p>
            <a:pPr indent="-304800" lvl="0" marL="457200" rtl="0" algn="l">
              <a:spcBef>
                <a:spcPts val="0"/>
              </a:spcBef>
              <a:spcAft>
                <a:spcPts val="0"/>
              </a:spcAft>
              <a:buSzPct val="100000"/>
              <a:buChar char="●"/>
            </a:pPr>
            <a:r>
              <a:rPr lang="en" sz="4800"/>
              <a:t>Trained the model to specified data set for 100 epochs using a cross </a:t>
            </a:r>
            <a:r>
              <a:rPr lang="en" sz="4800"/>
              <a:t>entropy</a:t>
            </a:r>
            <a:r>
              <a:rPr lang="en" sz="4800"/>
              <a:t> loss.</a:t>
            </a:r>
            <a:endParaRPr sz="4800"/>
          </a:p>
          <a:p>
            <a:pPr indent="-304800" lvl="0" marL="457200" rtl="0" algn="l">
              <a:spcBef>
                <a:spcPts val="0"/>
              </a:spcBef>
              <a:spcAft>
                <a:spcPts val="0"/>
              </a:spcAft>
              <a:buSzPct val="100000"/>
              <a:buChar char="●"/>
            </a:pPr>
            <a:r>
              <a:rPr lang="en" sz="4800"/>
              <a:t>The training script compared the highest of every row and the loss was calculated by comparing if the index of the highest value was consistent with the number of the image and text pair being compared.</a:t>
            </a:r>
            <a:endParaRPr sz="4800"/>
          </a:p>
          <a:p>
            <a:pPr indent="-304800" lvl="0" marL="457200" rtl="0" algn="l">
              <a:spcBef>
                <a:spcPts val="0"/>
              </a:spcBef>
              <a:spcAft>
                <a:spcPts val="0"/>
              </a:spcAft>
              <a:buSzPct val="100000"/>
              <a:buChar char="●"/>
            </a:pPr>
            <a:r>
              <a:rPr lang="en" sz="4800"/>
              <a:t>As the number of epochs increased we observed the loss of the model go down and and accuracy of the model increase on the small validation dataset.</a:t>
            </a:r>
            <a:endParaRPr sz="4800"/>
          </a:p>
          <a:p>
            <a:pPr indent="-304800" lvl="0" marL="457200" rtl="0" algn="l">
              <a:spcBef>
                <a:spcPts val="0"/>
              </a:spcBef>
              <a:spcAft>
                <a:spcPts val="0"/>
              </a:spcAft>
              <a:buSzPct val="100000"/>
              <a:buChar char="●"/>
            </a:pPr>
            <a:r>
              <a:rPr lang="en" sz="4800"/>
              <a:t>The loss didn’t quite go to zero, due to hardware limitation we were only able to train on a small subset of the data.</a:t>
            </a:r>
            <a:endParaRPr sz="4800"/>
          </a:p>
          <a:p>
            <a:pPr indent="0" lvl="0" marL="0" rtl="0" algn="l">
              <a:spcBef>
                <a:spcPts val="1200"/>
              </a:spcBef>
              <a:spcAft>
                <a:spcPts val="0"/>
              </a:spcAft>
              <a:buNone/>
            </a:pPr>
            <a:r>
              <a:t/>
            </a:r>
            <a:endParaRPr sz="49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6" name="Google Shape;176;p28"/>
          <p:cNvPicPr preferRelativeResize="0"/>
          <p:nvPr/>
        </p:nvPicPr>
        <p:blipFill rotWithShape="1">
          <a:blip r:embed="rId4">
            <a:alphaModFix/>
          </a:blip>
          <a:srcRect b="0" l="0" r="3605" t="0"/>
          <a:stretch/>
        </p:blipFill>
        <p:spPr>
          <a:xfrm>
            <a:off x="4509525" y="2922275"/>
            <a:ext cx="4516476" cy="1978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Application</a:t>
            </a:r>
            <a:endParaRPr/>
          </a:p>
        </p:txBody>
      </p:sp>
      <p:sp>
        <p:nvSpPr>
          <p:cNvPr id="182" name="Google Shape;182;p29"/>
          <p:cNvSpPr txBox="1"/>
          <p:nvPr>
            <p:ph idx="1" type="body"/>
          </p:nvPr>
        </p:nvSpPr>
        <p:spPr>
          <a:xfrm>
            <a:off x="2807363" y="766225"/>
            <a:ext cx="3093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Humanoid Robot</a:t>
            </a:r>
            <a:r>
              <a:rPr b="1" lang="en" sz="1500"/>
              <a:t> application</a:t>
            </a:r>
            <a:endParaRPr b="1" sz="1500"/>
          </a:p>
          <a:p>
            <a:pPr indent="-304800" lvl="0" marL="457200" rtl="0" algn="l">
              <a:spcBef>
                <a:spcPts val="1200"/>
              </a:spcBef>
              <a:spcAft>
                <a:spcPts val="0"/>
              </a:spcAft>
              <a:buSzPts val="1200"/>
              <a:buChar char="●"/>
            </a:pPr>
            <a:r>
              <a:rPr lang="en" sz="1200"/>
              <a:t>Generates prompts to relay the actions the robot can perform.</a:t>
            </a:r>
            <a:endParaRPr sz="1200"/>
          </a:p>
          <a:p>
            <a:pPr indent="-304800" lvl="0" marL="457200" rtl="0" algn="l">
              <a:spcBef>
                <a:spcPts val="0"/>
              </a:spcBef>
              <a:spcAft>
                <a:spcPts val="0"/>
              </a:spcAft>
              <a:buSzPts val="1200"/>
              <a:buChar char="●"/>
            </a:pPr>
            <a:r>
              <a:rPr lang="en" sz="1200"/>
              <a:t>Allow the user to select the appropriate action they want the robot to perform.</a:t>
            </a:r>
            <a:endParaRPr sz="1200"/>
          </a:p>
        </p:txBody>
      </p:sp>
      <p:pic>
        <p:nvPicPr>
          <p:cNvPr id="183" name="Google Shape;183;p29"/>
          <p:cNvPicPr preferRelativeResize="0"/>
          <p:nvPr/>
        </p:nvPicPr>
        <p:blipFill>
          <a:blip r:embed="rId3">
            <a:alphaModFix/>
          </a:blip>
          <a:stretch>
            <a:fillRect/>
          </a:stretch>
        </p:blipFill>
        <p:spPr>
          <a:xfrm>
            <a:off x="373400" y="1175450"/>
            <a:ext cx="2283400" cy="3489877"/>
          </a:xfrm>
          <a:prstGeom prst="rect">
            <a:avLst/>
          </a:prstGeom>
          <a:noFill/>
          <a:ln>
            <a:noFill/>
          </a:ln>
        </p:spPr>
      </p:pic>
      <p:pic>
        <p:nvPicPr>
          <p:cNvPr id="184" name="Google Shape;184;p29"/>
          <p:cNvPicPr preferRelativeResize="0"/>
          <p:nvPr/>
        </p:nvPicPr>
        <p:blipFill>
          <a:blip r:embed="rId4">
            <a:alphaModFix/>
          </a:blip>
          <a:stretch>
            <a:fillRect/>
          </a:stretch>
        </p:blipFill>
        <p:spPr>
          <a:xfrm>
            <a:off x="5886875" y="362674"/>
            <a:ext cx="2945426" cy="2209074"/>
          </a:xfrm>
          <a:prstGeom prst="rect">
            <a:avLst/>
          </a:prstGeom>
          <a:noFill/>
          <a:ln>
            <a:noFill/>
          </a:ln>
        </p:spPr>
      </p:pic>
      <p:sp>
        <p:nvSpPr>
          <p:cNvPr id="185" name="Google Shape;185;p29"/>
          <p:cNvSpPr/>
          <p:nvPr/>
        </p:nvSpPr>
        <p:spPr>
          <a:xfrm>
            <a:off x="6184700" y="610825"/>
            <a:ext cx="437400" cy="536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9"/>
          <p:cNvSpPr/>
          <p:nvPr/>
        </p:nvSpPr>
        <p:spPr>
          <a:xfrm>
            <a:off x="6906300" y="839575"/>
            <a:ext cx="1520400" cy="1645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87" name="Google Shape;187;p29"/>
          <p:cNvPicPr preferRelativeResize="0"/>
          <p:nvPr/>
        </p:nvPicPr>
        <p:blipFill rotWithShape="1">
          <a:blip r:embed="rId4">
            <a:alphaModFix/>
          </a:blip>
          <a:srcRect b="66444" l="10111" r="75038" t="15330"/>
          <a:stretch/>
        </p:blipFill>
        <p:spPr>
          <a:xfrm>
            <a:off x="6051525" y="2776500"/>
            <a:ext cx="582765" cy="536401"/>
          </a:xfrm>
          <a:prstGeom prst="rect">
            <a:avLst/>
          </a:prstGeom>
          <a:noFill/>
          <a:ln>
            <a:noFill/>
          </a:ln>
        </p:spPr>
      </p:pic>
      <p:pic>
        <p:nvPicPr>
          <p:cNvPr id="188" name="Google Shape;188;p29"/>
          <p:cNvPicPr preferRelativeResize="0"/>
          <p:nvPr/>
        </p:nvPicPr>
        <p:blipFill rotWithShape="1">
          <a:blip r:embed="rId4">
            <a:alphaModFix/>
          </a:blip>
          <a:srcRect b="0" l="33922" r="15881" t="22245"/>
          <a:stretch/>
        </p:blipFill>
        <p:spPr>
          <a:xfrm>
            <a:off x="7267600" y="3312900"/>
            <a:ext cx="1393197" cy="1618600"/>
          </a:xfrm>
          <a:prstGeom prst="rect">
            <a:avLst/>
          </a:prstGeom>
          <a:noFill/>
          <a:ln>
            <a:noFill/>
          </a:ln>
        </p:spPr>
      </p:pic>
      <p:cxnSp>
        <p:nvCxnSpPr>
          <p:cNvPr id="189" name="Google Shape;189;p29"/>
          <p:cNvCxnSpPr>
            <a:stCxn id="185" idx="2"/>
            <a:endCxn id="187" idx="0"/>
          </p:cNvCxnSpPr>
          <p:nvPr/>
        </p:nvCxnSpPr>
        <p:spPr>
          <a:xfrm flipH="1">
            <a:off x="6342800" y="1147225"/>
            <a:ext cx="60600" cy="1629300"/>
          </a:xfrm>
          <a:prstGeom prst="straightConnector1">
            <a:avLst/>
          </a:prstGeom>
          <a:noFill/>
          <a:ln cap="flat" cmpd="sng" w="19050">
            <a:solidFill>
              <a:schemeClr val="dk1"/>
            </a:solidFill>
            <a:prstDash val="solid"/>
            <a:round/>
            <a:headEnd len="med" w="med" type="none"/>
            <a:tailEnd len="med" w="med" type="triangle"/>
          </a:ln>
        </p:spPr>
      </p:cxnSp>
      <p:sp>
        <p:nvSpPr>
          <p:cNvPr id="190" name="Google Shape;190;p29"/>
          <p:cNvSpPr txBox="1"/>
          <p:nvPr/>
        </p:nvSpPr>
        <p:spPr>
          <a:xfrm>
            <a:off x="6726125" y="2820800"/>
            <a:ext cx="1596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“Pick up the mug ? ”</a:t>
            </a:r>
            <a:endParaRPr sz="1200">
              <a:solidFill>
                <a:schemeClr val="dk1"/>
              </a:solidFill>
              <a:latin typeface="Open Sans"/>
              <a:ea typeface="Open Sans"/>
              <a:cs typeface="Open Sans"/>
              <a:sym typeface="Open Sans"/>
            </a:endParaRPr>
          </a:p>
        </p:txBody>
      </p:sp>
      <p:sp>
        <p:nvSpPr>
          <p:cNvPr id="191" name="Google Shape;191;p29"/>
          <p:cNvSpPr txBox="1"/>
          <p:nvPr/>
        </p:nvSpPr>
        <p:spPr>
          <a:xfrm>
            <a:off x="5886875" y="3903325"/>
            <a:ext cx="1353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“Dispose of the trashcan ? ”</a:t>
            </a:r>
            <a:endParaRPr sz="1200">
              <a:solidFill>
                <a:schemeClr val="dk1"/>
              </a:solidFill>
              <a:latin typeface="Open Sans"/>
              <a:ea typeface="Open Sans"/>
              <a:cs typeface="Open Sans"/>
              <a:sym typeface="Open Sans"/>
            </a:endParaRPr>
          </a:p>
        </p:txBody>
      </p:sp>
      <p:sp>
        <p:nvSpPr>
          <p:cNvPr id="192" name="Google Shape;192;p29"/>
          <p:cNvSpPr/>
          <p:nvPr/>
        </p:nvSpPr>
        <p:spPr>
          <a:xfrm>
            <a:off x="8419800" y="1971325"/>
            <a:ext cx="383375" cy="1353550"/>
          </a:xfrm>
          <a:custGeom>
            <a:rect b="b" l="l" r="r" t="t"/>
            <a:pathLst>
              <a:path extrusionOk="0" h="54142" w="15335">
                <a:moveTo>
                  <a:pt x="0" y="0"/>
                </a:moveTo>
                <a:cubicBezTo>
                  <a:pt x="2545" y="5831"/>
                  <a:pt x="14762" y="25960"/>
                  <a:pt x="15271" y="34984"/>
                </a:cubicBezTo>
                <a:cubicBezTo>
                  <a:pt x="15780" y="44008"/>
                  <a:pt x="5090" y="50949"/>
                  <a:pt x="3054" y="54142"/>
                </a:cubicBezTo>
              </a:path>
            </a:pathLst>
          </a:custGeom>
          <a:noFill/>
          <a:ln cap="flat" cmpd="sng" w="19050">
            <a:solidFill>
              <a:schemeClr val="dk1"/>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Application of Work in Healthcare &amp; Medicine</a:t>
            </a:r>
            <a:endParaRPr/>
          </a:p>
        </p:txBody>
      </p:sp>
      <p:pic>
        <p:nvPicPr>
          <p:cNvPr id="198" name="Google Shape;198;p30"/>
          <p:cNvPicPr preferRelativeResize="0"/>
          <p:nvPr/>
        </p:nvPicPr>
        <p:blipFill>
          <a:blip r:embed="rId3">
            <a:alphaModFix/>
          </a:blip>
          <a:stretch>
            <a:fillRect/>
          </a:stretch>
        </p:blipFill>
        <p:spPr>
          <a:xfrm>
            <a:off x="2068925" y="1090075"/>
            <a:ext cx="4582275" cy="3436700"/>
          </a:xfrm>
          <a:prstGeom prst="rect">
            <a:avLst/>
          </a:prstGeom>
          <a:noFill/>
          <a:ln>
            <a:noFill/>
          </a:ln>
        </p:spPr>
      </p:pic>
      <p:sp>
        <p:nvSpPr>
          <p:cNvPr id="199" name="Google Shape;199;p30"/>
          <p:cNvSpPr txBox="1"/>
          <p:nvPr/>
        </p:nvSpPr>
        <p:spPr>
          <a:xfrm>
            <a:off x="1914529" y="4526775"/>
            <a:ext cx="5748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Acosta, J.N., Falcone, G.J., Rajpurkar, P. et al. Multimodal biomedical AI. </a:t>
            </a:r>
            <a:r>
              <a:rPr i="1" lang="en" sz="1000"/>
              <a:t>Nat Med </a:t>
            </a:r>
            <a:r>
              <a:rPr lang="en" sz="1000"/>
              <a:t>28, 1773–1784 (2022). https://doi.org/10.1038/s41591-022-01981-2</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idx="1" type="body"/>
          </p:nvPr>
        </p:nvSpPr>
        <p:spPr>
          <a:xfrm>
            <a:off x="311700" y="1510975"/>
            <a:ext cx="48795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Personalized (Individual) Medicine</a:t>
            </a:r>
            <a:endParaRPr b="1" u="sng"/>
          </a:p>
          <a:p>
            <a:pPr indent="-342900" lvl="0" marL="457200" rtl="0" algn="l">
              <a:spcBef>
                <a:spcPts val="1200"/>
              </a:spcBef>
              <a:spcAft>
                <a:spcPts val="0"/>
              </a:spcAft>
              <a:buSzPts val="1800"/>
              <a:buChar char="●"/>
            </a:pPr>
            <a:r>
              <a:rPr lang="en"/>
              <a:t>Noise from </a:t>
            </a:r>
            <a:r>
              <a:rPr b="1" lang="en"/>
              <a:t>images/scans</a:t>
            </a:r>
            <a:endParaRPr b="1"/>
          </a:p>
          <a:p>
            <a:pPr indent="-342900" lvl="0" marL="457200" rtl="0" algn="l">
              <a:spcBef>
                <a:spcPts val="0"/>
              </a:spcBef>
              <a:spcAft>
                <a:spcPts val="0"/>
              </a:spcAft>
              <a:buSzPts val="1800"/>
              <a:buChar char="●"/>
            </a:pPr>
            <a:r>
              <a:rPr lang="en"/>
              <a:t>Extracting information, interpretation</a:t>
            </a:r>
            <a:endParaRPr/>
          </a:p>
          <a:p>
            <a:pPr indent="-342900" lvl="0" marL="457200" rtl="0" algn="l">
              <a:spcBef>
                <a:spcPts val="0"/>
              </a:spcBef>
              <a:spcAft>
                <a:spcPts val="0"/>
              </a:spcAft>
              <a:buSzPts val="1800"/>
              <a:buChar char="●"/>
            </a:pPr>
            <a:r>
              <a:rPr b="1" lang="en"/>
              <a:t>Multimodal data integration</a:t>
            </a:r>
            <a:endParaRPr b="1"/>
          </a:p>
          <a:p>
            <a:pPr indent="-342900" lvl="0" marL="457200" rtl="0" algn="l">
              <a:spcBef>
                <a:spcPts val="0"/>
              </a:spcBef>
              <a:spcAft>
                <a:spcPts val="0"/>
              </a:spcAft>
              <a:buSzPts val="1800"/>
              <a:buChar char="●"/>
            </a:pPr>
            <a:r>
              <a:rPr b="1" lang="en"/>
              <a:t>Environmental monitoring</a:t>
            </a:r>
            <a:r>
              <a:rPr lang="en"/>
              <a:t> (home and ALFs)</a:t>
            </a:r>
            <a:endParaRPr/>
          </a:p>
          <a:p>
            <a:pPr indent="0" lvl="0" marL="0" rtl="0" algn="l">
              <a:spcBef>
                <a:spcPts val="1200"/>
              </a:spcBef>
              <a:spcAft>
                <a:spcPts val="1200"/>
              </a:spcAft>
              <a:buNone/>
            </a:pPr>
            <a:r>
              <a:rPr b="1" lang="en" u="sng"/>
              <a:t>Epidemiology (Population) Medicine</a:t>
            </a:r>
            <a:endParaRPr b="1" u="sng"/>
          </a:p>
        </p:txBody>
      </p:sp>
      <p:sp>
        <p:nvSpPr>
          <p:cNvPr id="205" name="Google Shape;205;p31"/>
          <p:cNvSpPr txBox="1"/>
          <p:nvPr>
            <p:ph type="title"/>
          </p:nvPr>
        </p:nvSpPr>
        <p:spPr>
          <a:xfrm>
            <a:off x="397425" y="29687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Application of Work in Healthcare &amp; Medicine</a:t>
            </a:r>
            <a:endParaRPr/>
          </a:p>
        </p:txBody>
      </p:sp>
      <p:pic>
        <p:nvPicPr>
          <p:cNvPr id="206" name="Google Shape;206;p31"/>
          <p:cNvPicPr preferRelativeResize="0"/>
          <p:nvPr/>
        </p:nvPicPr>
        <p:blipFill>
          <a:blip r:embed="rId3">
            <a:alphaModFix/>
          </a:blip>
          <a:stretch>
            <a:fillRect/>
          </a:stretch>
        </p:blipFill>
        <p:spPr>
          <a:xfrm>
            <a:off x="5305500" y="1128175"/>
            <a:ext cx="3467026" cy="3151851"/>
          </a:xfrm>
          <a:prstGeom prst="rect">
            <a:avLst/>
          </a:prstGeom>
          <a:noFill/>
          <a:ln>
            <a:noFill/>
          </a:ln>
        </p:spPr>
      </p:pic>
      <p:sp>
        <p:nvSpPr>
          <p:cNvPr id="207" name="Google Shape;207;p31"/>
          <p:cNvSpPr txBox="1"/>
          <p:nvPr/>
        </p:nvSpPr>
        <p:spPr>
          <a:xfrm>
            <a:off x="4853063" y="4280025"/>
            <a:ext cx="4371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Liu J, Malekzadeh M, Mirian N, Song TA, Liu C, Dutta J. Artificial Intelligence-Based Image Enhancement in PET Imaging: Noise Reduction and Resolution Enhancement. </a:t>
            </a:r>
            <a:r>
              <a:rPr i="1" lang="en" sz="1000"/>
              <a:t>PET Clin.</a:t>
            </a:r>
            <a:r>
              <a:rPr lang="en" sz="1000"/>
              <a:t> 2021;16(4):553-576. doi:10.1016/j.cpet.2021.06.005</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23635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Related Work (1970s-Present)</a:t>
            </a:r>
            <a:endParaRPr/>
          </a:p>
        </p:txBody>
      </p:sp>
      <p:pic>
        <p:nvPicPr>
          <p:cNvPr id="69" name="Google Shape;69;p14"/>
          <p:cNvPicPr preferRelativeResize="0"/>
          <p:nvPr/>
        </p:nvPicPr>
        <p:blipFill>
          <a:blip r:embed="rId3">
            <a:alphaModFix/>
          </a:blip>
          <a:stretch>
            <a:fillRect/>
          </a:stretch>
        </p:blipFill>
        <p:spPr>
          <a:xfrm>
            <a:off x="416375" y="991450"/>
            <a:ext cx="6311050" cy="3883725"/>
          </a:xfrm>
          <a:prstGeom prst="rect">
            <a:avLst/>
          </a:prstGeom>
          <a:noFill/>
          <a:ln cap="flat" cmpd="sng" w="9525">
            <a:solidFill>
              <a:srgbClr val="000000"/>
            </a:solidFill>
            <a:prstDash val="solid"/>
            <a:round/>
            <a:headEnd len="sm" w="sm" type="none"/>
            <a:tailEnd len="sm" w="sm" type="none"/>
          </a:ln>
        </p:spPr>
      </p:pic>
      <p:sp>
        <p:nvSpPr>
          <p:cNvPr id="70" name="Google Shape;70;p14"/>
          <p:cNvSpPr txBox="1"/>
          <p:nvPr/>
        </p:nvSpPr>
        <p:spPr>
          <a:xfrm>
            <a:off x="6918675" y="991450"/>
            <a:ext cx="2093400" cy="24012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None/>
            </a:pPr>
            <a:r>
              <a:rPr b="1" lang="en" sz="1200">
                <a:solidFill>
                  <a:schemeClr val="dk1"/>
                </a:solidFill>
                <a:latin typeface="Times New Roman"/>
                <a:ea typeface="Times New Roman"/>
                <a:cs typeface="Times New Roman"/>
                <a:sym typeface="Times New Roman"/>
              </a:rPr>
              <a:t>Figure 1. </a:t>
            </a:r>
            <a:r>
              <a:rPr lang="en" sz="1200">
                <a:solidFill>
                  <a:schemeClr val="dk1"/>
                </a:solidFill>
                <a:latin typeface="Times New Roman"/>
                <a:ea typeface="Times New Roman"/>
                <a:cs typeface="Times New Roman"/>
                <a:sym typeface="Times New Roman"/>
              </a:rPr>
              <a:t>Timeline of CNN development. CNN development was initiated by the work of </a:t>
            </a:r>
            <a:r>
              <a:rPr b="1" lang="en" sz="1200">
                <a:solidFill>
                  <a:schemeClr val="dk1"/>
                </a:solidFill>
                <a:latin typeface="Times New Roman"/>
                <a:ea typeface="Times New Roman"/>
                <a:cs typeface="Times New Roman"/>
                <a:sym typeface="Times New Roman"/>
              </a:rPr>
              <a:t>Fukushima</a:t>
            </a:r>
            <a:r>
              <a:rPr lang="en" sz="1200">
                <a:solidFill>
                  <a:schemeClr val="dk1"/>
                </a:solidFill>
                <a:latin typeface="Times New Roman"/>
                <a:ea typeface="Times New Roman"/>
                <a:cs typeface="Times New Roman"/>
                <a:sym typeface="Times New Roman"/>
              </a:rPr>
              <a:t> in the 1970s and 1980s via the introduction of the Cognitron and </a:t>
            </a:r>
            <a:r>
              <a:rPr b="1" lang="en" sz="1200">
                <a:solidFill>
                  <a:schemeClr val="dk1"/>
                </a:solidFill>
                <a:latin typeface="Times New Roman"/>
                <a:ea typeface="Times New Roman"/>
                <a:cs typeface="Times New Roman"/>
                <a:sym typeface="Times New Roman"/>
              </a:rPr>
              <a:t>Neocognitron</a:t>
            </a:r>
            <a:r>
              <a:rPr lang="en" sz="1200">
                <a:solidFill>
                  <a:schemeClr val="dk1"/>
                </a:solidFill>
                <a:latin typeface="Times New Roman"/>
                <a:ea typeface="Times New Roman"/>
                <a:cs typeface="Times New Roman"/>
                <a:sym typeface="Times New Roman"/>
              </a:rPr>
              <a:t>. This spurred the development of more complex CNNs during the 1990s such as </a:t>
            </a:r>
            <a:r>
              <a:rPr b="1" lang="en" sz="1200">
                <a:solidFill>
                  <a:schemeClr val="dk1"/>
                </a:solidFill>
                <a:latin typeface="Times New Roman"/>
                <a:ea typeface="Times New Roman"/>
                <a:cs typeface="Times New Roman"/>
                <a:sym typeface="Times New Roman"/>
              </a:rPr>
              <a:t>LeNet-5</a:t>
            </a:r>
            <a:r>
              <a:rPr lang="en" sz="1200">
                <a:solidFill>
                  <a:schemeClr val="dk1"/>
                </a:solidFill>
                <a:latin typeface="Times New Roman"/>
                <a:ea typeface="Times New Roman"/>
                <a:cs typeface="Times New Roman"/>
                <a:sym typeface="Times New Roman"/>
              </a:rPr>
              <a:t>, and modern models such as </a:t>
            </a:r>
            <a:r>
              <a:rPr b="1" lang="en" sz="1200">
                <a:solidFill>
                  <a:schemeClr val="dk1"/>
                </a:solidFill>
                <a:latin typeface="Times New Roman"/>
                <a:ea typeface="Times New Roman"/>
                <a:cs typeface="Times New Roman"/>
                <a:sym typeface="Times New Roman"/>
              </a:rPr>
              <a:t>GoogLeNet</a:t>
            </a:r>
            <a:r>
              <a:rPr lang="en" sz="1200">
                <a:solidFill>
                  <a:schemeClr val="dk1"/>
                </a:solidFill>
                <a:latin typeface="Times New Roman"/>
                <a:ea typeface="Times New Roman"/>
                <a:cs typeface="Times New Roman"/>
                <a:sym typeface="Times New Roman"/>
              </a:rPr>
              <a:t> and </a:t>
            </a:r>
            <a:r>
              <a:rPr b="1" lang="en" sz="1200">
                <a:solidFill>
                  <a:schemeClr val="dk1"/>
                </a:solidFill>
                <a:latin typeface="Times New Roman"/>
                <a:ea typeface="Times New Roman"/>
                <a:cs typeface="Times New Roman"/>
                <a:sym typeface="Times New Roman"/>
              </a:rPr>
              <a:t>CLIP</a:t>
            </a:r>
            <a:r>
              <a:rPr lang="en" sz="1200">
                <a:solidFill>
                  <a:schemeClr val="dk1"/>
                </a:solidFill>
                <a:latin typeface="Times New Roman"/>
                <a:ea typeface="Times New Roman"/>
                <a:cs typeface="Times New Roman"/>
                <a:sym typeface="Times New Roman"/>
              </a:rPr>
              <a:t> [1-6].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Application CONT.</a:t>
            </a:r>
            <a:endParaRPr/>
          </a:p>
        </p:txBody>
      </p:sp>
      <p:sp>
        <p:nvSpPr>
          <p:cNvPr id="213" name="Google Shape;213;p3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Assistive Device for the </a:t>
            </a:r>
            <a:r>
              <a:rPr lang="en" sz="2000"/>
              <a:t>Visually</a:t>
            </a:r>
            <a:r>
              <a:rPr lang="en" sz="2000"/>
              <a:t> Impaired</a:t>
            </a:r>
            <a:endParaRPr sz="2000"/>
          </a:p>
          <a:p>
            <a:pPr indent="-311150" lvl="0" marL="457200" rtl="0" algn="l">
              <a:spcBef>
                <a:spcPts val="1200"/>
              </a:spcBef>
              <a:spcAft>
                <a:spcPts val="0"/>
              </a:spcAft>
              <a:buSzPts val="1300"/>
              <a:buChar char="●"/>
            </a:pPr>
            <a:r>
              <a:rPr lang="en" sz="1300"/>
              <a:t>CLIP model being combined with a large language model deployed to a device that can recognize &amp; identify objects for the blind.</a:t>
            </a:r>
            <a:endParaRPr sz="1300"/>
          </a:p>
          <a:p>
            <a:pPr indent="0" lvl="0" marL="0" rtl="0" algn="l">
              <a:spcBef>
                <a:spcPts val="1200"/>
              </a:spcBef>
              <a:spcAft>
                <a:spcPts val="1200"/>
              </a:spcAft>
              <a:buNone/>
            </a:pPr>
            <a:r>
              <a:t/>
            </a:r>
            <a:endParaRPr sz="1300"/>
          </a:p>
        </p:txBody>
      </p:sp>
      <p:pic>
        <p:nvPicPr>
          <p:cNvPr id="214" name="Google Shape;214;p32"/>
          <p:cNvPicPr preferRelativeResize="0"/>
          <p:nvPr/>
        </p:nvPicPr>
        <p:blipFill>
          <a:blip r:embed="rId3">
            <a:alphaModFix/>
          </a:blip>
          <a:stretch>
            <a:fillRect/>
          </a:stretch>
        </p:blipFill>
        <p:spPr>
          <a:xfrm>
            <a:off x="5411575" y="2308300"/>
            <a:ext cx="2887625" cy="1925075"/>
          </a:xfrm>
          <a:prstGeom prst="rect">
            <a:avLst/>
          </a:prstGeom>
          <a:noFill/>
          <a:ln>
            <a:noFill/>
          </a:ln>
        </p:spPr>
      </p:pic>
      <p:sp>
        <p:nvSpPr>
          <p:cNvPr id="215" name="Google Shape;215;p32"/>
          <p:cNvSpPr txBox="1"/>
          <p:nvPr/>
        </p:nvSpPr>
        <p:spPr>
          <a:xfrm>
            <a:off x="311700" y="2571750"/>
            <a:ext cx="4635300" cy="1091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Open Sans"/>
              <a:buChar char="●"/>
            </a:pPr>
            <a:r>
              <a:rPr lang="en" sz="1300">
                <a:solidFill>
                  <a:schemeClr val="dk1"/>
                </a:solidFill>
                <a:latin typeface="Open Sans"/>
                <a:ea typeface="Open Sans"/>
                <a:cs typeface="Open Sans"/>
                <a:sym typeface="Open Sans"/>
              </a:rPr>
              <a:t>Advantage of the CLIP model is won’t be limited to a one-word response.</a:t>
            </a:r>
            <a:endParaRPr sz="13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1300">
              <a:solidFill>
                <a:schemeClr val="dk1"/>
              </a:solidFill>
              <a:latin typeface="Open Sans"/>
              <a:ea typeface="Open Sans"/>
              <a:cs typeface="Open Sans"/>
              <a:sym typeface="Open Sans"/>
            </a:endParaRPr>
          </a:p>
          <a:p>
            <a:pPr indent="-311150" lvl="0" marL="457200" rtl="0" algn="l">
              <a:spcBef>
                <a:spcPts val="0"/>
              </a:spcBef>
              <a:spcAft>
                <a:spcPts val="0"/>
              </a:spcAft>
              <a:buClr>
                <a:schemeClr val="dk1"/>
              </a:buClr>
              <a:buSzPts val="1300"/>
              <a:buFont typeface="Open Sans"/>
              <a:buChar char="●"/>
            </a:pPr>
            <a:r>
              <a:rPr lang="en" sz="1300">
                <a:solidFill>
                  <a:schemeClr val="dk1"/>
                </a:solidFill>
                <a:latin typeface="Open Sans"/>
                <a:ea typeface="Open Sans"/>
                <a:cs typeface="Open Sans"/>
                <a:sym typeface="Open Sans"/>
              </a:rPr>
              <a:t>Leveraging the fact that model is trained on captions and textual descriptions.</a:t>
            </a:r>
            <a:endParaRPr sz="13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Limitations </a:t>
            </a:r>
            <a:endParaRPr/>
          </a:p>
        </p:txBody>
      </p:sp>
      <p:sp>
        <p:nvSpPr>
          <p:cNvPr id="221" name="Google Shape;221;p3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393700" lvl="0" marL="457200" rtl="0" algn="l">
              <a:spcBef>
                <a:spcPts val="0"/>
              </a:spcBef>
              <a:spcAft>
                <a:spcPts val="0"/>
              </a:spcAft>
              <a:buSzPts val="2600"/>
              <a:buChar char="●"/>
            </a:pPr>
            <a:r>
              <a:rPr lang="en" sz="2000">
                <a:latin typeface="Times New Roman"/>
                <a:ea typeface="Times New Roman"/>
                <a:cs typeface="Times New Roman"/>
                <a:sym typeface="Times New Roman"/>
              </a:rPr>
              <a:t>CLIP is a contrastive</a:t>
            </a:r>
            <a:endParaRPr sz="2000">
              <a:latin typeface="Times New Roman"/>
              <a:ea typeface="Times New Roman"/>
              <a:cs typeface="Times New Roman"/>
              <a:sym typeface="Times New Roman"/>
            </a:endParaRPr>
          </a:p>
          <a:p>
            <a:pPr indent="-323850" lvl="1" marL="914400" rtl="0" algn="l">
              <a:spcBef>
                <a:spcPts val="0"/>
              </a:spcBef>
              <a:spcAft>
                <a:spcPts val="0"/>
              </a:spcAft>
              <a:buSzPts val="1500"/>
              <a:buFont typeface="Times New Roman"/>
              <a:buChar char="○"/>
            </a:pPr>
            <a:r>
              <a:rPr lang="en" sz="1500">
                <a:latin typeface="Times New Roman"/>
                <a:ea typeface="Times New Roman"/>
                <a:cs typeface="Times New Roman"/>
                <a:sym typeface="Times New Roman"/>
              </a:rPr>
              <a:t>PROS</a:t>
            </a:r>
            <a:endParaRPr sz="15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Contrastive models are great at generalizing</a:t>
            </a:r>
            <a:endParaRPr sz="12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Improves zero-shot performance</a:t>
            </a:r>
            <a:endParaRPr sz="12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Takes relatively less time to train vs other SOTA models</a:t>
            </a:r>
            <a:endParaRPr sz="12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CLIP is Contrastive</a:t>
            </a:r>
            <a:endParaRPr sz="12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Scalable </a:t>
            </a:r>
            <a:endParaRPr sz="1200">
              <a:latin typeface="Times New Roman"/>
              <a:ea typeface="Times New Roman"/>
              <a:cs typeface="Times New Roman"/>
              <a:sym typeface="Times New Roman"/>
            </a:endParaRPr>
          </a:p>
          <a:p>
            <a:pPr indent="-323850" lvl="1" marL="914400" rtl="0" algn="l">
              <a:spcBef>
                <a:spcPts val="0"/>
              </a:spcBef>
              <a:spcAft>
                <a:spcPts val="0"/>
              </a:spcAft>
              <a:buSzPts val="1500"/>
              <a:buFont typeface="Times New Roman"/>
              <a:buChar char="○"/>
            </a:pPr>
            <a:r>
              <a:rPr lang="en" sz="1500">
                <a:latin typeface="Times New Roman"/>
                <a:ea typeface="Times New Roman"/>
                <a:cs typeface="Times New Roman"/>
                <a:sym typeface="Times New Roman"/>
              </a:rPr>
              <a:t>CONS</a:t>
            </a:r>
            <a:endParaRPr sz="15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Not so good at predicting </a:t>
            </a:r>
            <a:endParaRPr sz="1200">
              <a:latin typeface="Times New Roman"/>
              <a:ea typeface="Times New Roman"/>
              <a:cs typeface="Times New Roman"/>
              <a:sym typeface="Times New Roman"/>
            </a:endParaRPr>
          </a:p>
          <a:p>
            <a:pPr indent="-304800" lvl="2" marL="1371600" rtl="0" algn="l">
              <a:lnSpc>
                <a:spcPct val="10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Underperforms on several specialized tasks</a:t>
            </a:r>
            <a:endParaRPr sz="1200">
              <a:latin typeface="Times New Roman"/>
              <a:ea typeface="Times New Roman"/>
              <a:cs typeface="Times New Roman"/>
              <a:sym typeface="Times New Roman"/>
            </a:endParaRPr>
          </a:p>
          <a:p>
            <a:pPr indent="-304800" lvl="2" marL="1371600" rtl="0" algn="l">
              <a:lnSpc>
                <a:spcPct val="10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In early stages of research</a:t>
            </a:r>
            <a:endParaRPr sz="1200">
              <a:latin typeface="Times New Roman"/>
              <a:ea typeface="Times New Roman"/>
              <a:cs typeface="Times New Roman"/>
              <a:sym typeface="Times New Roman"/>
            </a:endParaRPr>
          </a:p>
          <a:p>
            <a:pPr indent="-304800" lvl="2" marL="1371600" rtl="0" algn="l">
              <a:lnSpc>
                <a:spcPct val="10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Current hardware limits the model</a:t>
            </a:r>
            <a:endParaRPr sz="1200">
              <a:latin typeface="Times New Roman"/>
              <a:ea typeface="Times New Roman"/>
              <a:cs typeface="Times New Roman"/>
              <a:sym typeface="Times New Roman"/>
            </a:endParaRPr>
          </a:p>
          <a:p>
            <a:pPr indent="-304800" lvl="2" marL="1371600" rtl="0" algn="l">
              <a:lnSpc>
                <a:spcPct val="10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CLIP is Contrastive</a:t>
            </a:r>
            <a:endParaRPr sz="1200">
              <a:latin typeface="Times New Roman"/>
              <a:ea typeface="Times New Roman"/>
              <a:cs typeface="Times New Roman"/>
              <a:sym typeface="Times New Roman"/>
            </a:endParaRPr>
          </a:p>
          <a:p>
            <a:pPr indent="0" lvl="0" marL="914400" rtl="0" algn="l">
              <a:spcBef>
                <a:spcPts val="1200"/>
              </a:spcBef>
              <a:spcAft>
                <a:spcPts val="0"/>
              </a:spcAft>
              <a:buNone/>
            </a:pPr>
            <a:r>
              <a:t/>
            </a:r>
            <a:endParaRPr sz="1200">
              <a:latin typeface="Times New Roman"/>
              <a:ea typeface="Times New Roman"/>
              <a:cs typeface="Times New Roman"/>
              <a:sym typeface="Times New Roman"/>
            </a:endParaRPr>
          </a:p>
          <a:p>
            <a:pPr indent="0" lvl="0" marL="0" rtl="0" algn="l">
              <a:spcBef>
                <a:spcPts val="1200"/>
              </a:spcBef>
              <a:spcAft>
                <a:spcPts val="1200"/>
              </a:spcAft>
              <a:buNone/>
            </a:pPr>
            <a:r>
              <a:t/>
            </a:r>
            <a:endParaRPr sz="12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Conclusions</a:t>
            </a:r>
            <a:endParaRPr/>
          </a:p>
        </p:txBody>
      </p:sp>
      <p:sp>
        <p:nvSpPr>
          <p:cNvPr id="227" name="Google Shape;227;p3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We enjoyed this project</a:t>
            </a:r>
            <a:endParaRPr/>
          </a:p>
          <a:p>
            <a:pPr indent="-304165" lvl="1" marL="914400" rtl="0" algn="l">
              <a:spcBef>
                <a:spcPts val="0"/>
              </a:spcBef>
              <a:spcAft>
                <a:spcPts val="0"/>
              </a:spcAft>
              <a:buSzPct val="100000"/>
              <a:buChar char="○"/>
            </a:pPr>
            <a:r>
              <a:rPr lang="en"/>
              <a:t>CLIP is at the forefront of classification research</a:t>
            </a:r>
            <a:endParaRPr/>
          </a:p>
          <a:p>
            <a:pPr indent="0" lvl="0" marL="914400" rtl="0" algn="l">
              <a:spcBef>
                <a:spcPts val="1200"/>
              </a:spcBef>
              <a:spcAft>
                <a:spcPts val="0"/>
              </a:spcAft>
              <a:buNone/>
            </a:pPr>
            <a:r>
              <a:t/>
            </a:r>
            <a:endParaRPr/>
          </a:p>
          <a:p>
            <a:pPr indent="-325755" lvl="0" marL="457200" rtl="0" algn="l">
              <a:spcBef>
                <a:spcPts val="1200"/>
              </a:spcBef>
              <a:spcAft>
                <a:spcPts val="0"/>
              </a:spcAft>
              <a:buSzPct val="100000"/>
              <a:buChar char="●"/>
            </a:pPr>
            <a:r>
              <a:rPr lang="en"/>
              <a:t>The model is quite complex</a:t>
            </a:r>
            <a:endParaRPr/>
          </a:p>
          <a:p>
            <a:pPr indent="-304165" lvl="1" marL="914400" rtl="0" algn="l">
              <a:spcBef>
                <a:spcPts val="0"/>
              </a:spcBef>
              <a:spcAft>
                <a:spcPts val="0"/>
              </a:spcAft>
              <a:buSzPct val="100000"/>
              <a:buChar char="○"/>
            </a:pPr>
            <a:r>
              <a:rPr lang="en"/>
              <a:t>Introduced quite a bit of new concepts</a:t>
            </a:r>
            <a:endParaRPr/>
          </a:p>
          <a:p>
            <a:pPr indent="0" lvl="0" marL="914400" rtl="0" algn="l">
              <a:spcBef>
                <a:spcPts val="1200"/>
              </a:spcBef>
              <a:spcAft>
                <a:spcPts val="0"/>
              </a:spcAft>
              <a:buNone/>
            </a:pPr>
            <a:r>
              <a:t/>
            </a:r>
            <a:endParaRPr/>
          </a:p>
          <a:p>
            <a:pPr indent="-325755" lvl="0" marL="457200" rtl="0" algn="l">
              <a:spcBef>
                <a:spcPts val="1200"/>
              </a:spcBef>
              <a:spcAft>
                <a:spcPts val="0"/>
              </a:spcAft>
              <a:buSzPct val="100000"/>
              <a:buChar char="●"/>
            </a:pPr>
            <a:r>
              <a:rPr lang="en"/>
              <a:t>We struggled finding the </a:t>
            </a:r>
            <a:r>
              <a:rPr lang="en"/>
              <a:t>appropriate</a:t>
            </a:r>
            <a:r>
              <a:rPr lang="en"/>
              <a:t> dataset</a:t>
            </a:r>
            <a:endParaRPr/>
          </a:p>
          <a:p>
            <a:pPr indent="-304165" lvl="1" marL="914400" rtl="0" algn="l">
              <a:spcBef>
                <a:spcPts val="0"/>
              </a:spcBef>
              <a:spcAft>
                <a:spcPts val="0"/>
              </a:spcAft>
              <a:buSzPct val="100000"/>
              <a:buChar char="○"/>
            </a:pPr>
            <a:r>
              <a:rPr lang="en"/>
              <a:t>Finding the optimal </a:t>
            </a:r>
            <a:r>
              <a:rPr lang="en"/>
              <a:t>training</a:t>
            </a:r>
            <a:r>
              <a:rPr lang="en"/>
              <a:t> set</a:t>
            </a:r>
            <a:endParaRPr/>
          </a:p>
          <a:p>
            <a:pPr indent="0" lvl="0" marL="914400" rtl="0" algn="l">
              <a:spcBef>
                <a:spcPts val="1200"/>
              </a:spcBef>
              <a:spcAft>
                <a:spcPts val="0"/>
              </a:spcAft>
              <a:buNone/>
            </a:pPr>
            <a:r>
              <a:t/>
            </a:r>
            <a:endParaRPr/>
          </a:p>
          <a:p>
            <a:pPr indent="-325755" lvl="0" marL="457200" rtl="0" algn="l">
              <a:spcBef>
                <a:spcPts val="1200"/>
              </a:spcBef>
              <a:spcAft>
                <a:spcPts val="0"/>
              </a:spcAft>
              <a:buSzPct val="100000"/>
              <a:buChar char="●"/>
            </a:pPr>
            <a:r>
              <a:rPr lang="en"/>
              <a:t>Not having specialized hardware</a:t>
            </a:r>
            <a:endParaRPr/>
          </a:p>
          <a:p>
            <a:pPr indent="-304165" lvl="1" marL="914400" rtl="0" algn="l">
              <a:spcBef>
                <a:spcPts val="0"/>
              </a:spcBef>
              <a:spcAft>
                <a:spcPts val="0"/>
              </a:spcAft>
              <a:buSzPct val="100000"/>
              <a:buChar char="○"/>
            </a:pPr>
            <a:r>
              <a:rPr lang="en"/>
              <a:t>Long training times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2960500" y="1773750"/>
            <a:ext cx="1914000" cy="79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4380"/>
              <a:t>The End</a:t>
            </a:r>
            <a:endParaRPr sz="438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1970s and 1980s</a:t>
            </a:r>
            <a:endParaRPr/>
          </a:p>
        </p:txBody>
      </p:sp>
      <p:sp>
        <p:nvSpPr>
          <p:cNvPr id="76" name="Google Shape;76;p15"/>
          <p:cNvSpPr txBox="1"/>
          <p:nvPr>
            <p:ph idx="1" type="body"/>
          </p:nvPr>
        </p:nvSpPr>
        <p:spPr>
          <a:xfrm>
            <a:off x="311700" y="1225225"/>
            <a:ext cx="3812400" cy="3354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Fukushima Et. Al. - The Cognitron and </a:t>
            </a:r>
            <a:r>
              <a:rPr b="1" lang="en" u="sng"/>
              <a:t>Neocognitron </a:t>
            </a:r>
            <a:r>
              <a:rPr lang="en"/>
              <a:t>(1980)</a:t>
            </a:r>
            <a:endParaRPr/>
          </a:p>
          <a:p>
            <a:pPr indent="-317500" lvl="1" marL="914400" rtl="0" algn="l">
              <a:spcBef>
                <a:spcPts val="0"/>
              </a:spcBef>
              <a:spcAft>
                <a:spcPts val="0"/>
              </a:spcAft>
              <a:buSzPts val="1400"/>
              <a:buChar char="○"/>
            </a:pPr>
            <a:r>
              <a:rPr lang="en"/>
              <a:t>Network of simple and complex “cells”</a:t>
            </a:r>
            <a:endParaRPr/>
          </a:p>
          <a:p>
            <a:pPr indent="-317500" lvl="1" marL="914400" rtl="0" algn="l">
              <a:spcBef>
                <a:spcPts val="0"/>
              </a:spcBef>
              <a:spcAft>
                <a:spcPts val="0"/>
              </a:spcAft>
              <a:buSzPts val="1400"/>
              <a:buChar char="○"/>
            </a:pPr>
            <a:r>
              <a:rPr lang="en"/>
              <a:t>Capable of recognizing</a:t>
            </a:r>
            <a:r>
              <a:rPr b="1" lang="en"/>
              <a:t> </a:t>
            </a:r>
            <a:r>
              <a:rPr b="1" lang="en"/>
              <a:t>geometric</a:t>
            </a:r>
            <a:r>
              <a:rPr b="1" lang="en"/>
              <a:t> similarities</a:t>
            </a:r>
            <a:endParaRPr b="1"/>
          </a:p>
          <a:p>
            <a:pPr indent="-317500" lvl="1" marL="914400" rtl="0" algn="l">
              <a:spcBef>
                <a:spcPts val="0"/>
              </a:spcBef>
              <a:spcAft>
                <a:spcPts val="0"/>
              </a:spcAft>
              <a:buSzPts val="1400"/>
              <a:buChar char="○"/>
            </a:pPr>
            <a:r>
              <a:rPr lang="en"/>
              <a:t>Cognitron -&gt; Neocognitron = network not affected by the position of individual stimulus patterns </a:t>
            </a:r>
            <a:r>
              <a:rPr b="1" lang="en"/>
              <a:t>(i.e., shifted patterns or</a:t>
            </a:r>
            <a:r>
              <a:rPr b="1" lang="en" u="sng"/>
              <a:t> shift </a:t>
            </a:r>
            <a:r>
              <a:rPr b="1" lang="en" u="sng"/>
              <a:t>invariance</a:t>
            </a:r>
            <a:r>
              <a:rPr b="1" lang="en" u="sng"/>
              <a:t>)</a:t>
            </a:r>
            <a:endParaRPr b="1" u="sng"/>
          </a:p>
          <a:p>
            <a:pPr indent="-317500" lvl="1" marL="914400" rtl="0" algn="l">
              <a:spcBef>
                <a:spcPts val="0"/>
              </a:spcBef>
              <a:spcAft>
                <a:spcPts val="0"/>
              </a:spcAft>
              <a:buSzPts val="1400"/>
              <a:buChar char="○"/>
            </a:pPr>
            <a:r>
              <a:rPr lang="en"/>
              <a:t>Also capable of </a:t>
            </a:r>
            <a:r>
              <a:rPr b="1" lang="en"/>
              <a:t>supervised learning </a:t>
            </a:r>
            <a:endParaRPr b="1"/>
          </a:p>
        </p:txBody>
      </p:sp>
      <p:pic>
        <p:nvPicPr>
          <p:cNvPr id="77" name="Google Shape;77;p15"/>
          <p:cNvPicPr preferRelativeResize="0"/>
          <p:nvPr/>
        </p:nvPicPr>
        <p:blipFill>
          <a:blip r:embed="rId3">
            <a:alphaModFix/>
          </a:blip>
          <a:stretch>
            <a:fillRect/>
          </a:stretch>
        </p:blipFill>
        <p:spPr>
          <a:xfrm>
            <a:off x="4124100" y="315925"/>
            <a:ext cx="4715099" cy="3450408"/>
          </a:xfrm>
          <a:prstGeom prst="rect">
            <a:avLst/>
          </a:prstGeom>
          <a:noFill/>
          <a:ln>
            <a:noFill/>
          </a:ln>
        </p:spPr>
      </p:pic>
      <p:sp>
        <p:nvSpPr>
          <p:cNvPr id="78" name="Google Shape;78;p15"/>
          <p:cNvSpPr txBox="1"/>
          <p:nvPr/>
        </p:nvSpPr>
        <p:spPr>
          <a:xfrm>
            <a:off x="4276500" y="3766325"/>
            <a:ext cx="4715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Fukushima, K. Neocognitron: A self-organizing neural network model for a mechanism of pattern recognition unaffected by shift in position. </a:t>
            </a:r>
            <a:r>
              <a:rPr i="1" lang="en" sz="1000"/>
              <a:t>Biol. Cybernetics</a:t>
            </a:r>
            <a:r>
              <a:rPr lang="en" sz="1000"/>
              <a:t> 36, 193–202 (1980). https://doi.org/10.1007/BF00344251</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1990s</a:t>
            </a:r>
            <a:endParaRPr/>
          </a:p>
        </p:txBody>
      </p:sp>
      <p:sp>
        <p:nvSpPr>
          <p:cNvPr id="84" name="Google Shape;84;p16"/>
          <p:cNvSpPr txBox="1"/>
          <p:nvPr>
            <p:ph idx="1" type="body"/>
          </p:nvPr>
        </p:nvSpPr>
        <p:spPr>
          <a:xfrm>
            <a:off x="311700" y="3379800"/>
            <a:ext cx="8520600" cy="1763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LeCun Et. Al.</a:t>
            </a:r>
            <a:r>
              <a:rPr lang="en"/>
              <a:t> - Backpropagation and </a:t>
            </a:r>
            <a:r>
              <a:rPr b="1" lang="en" u="sng"/>
              <a:t>LeNet-5 </a:t>
            </a:r>
            <a:r>
              <a:rPr lang="en"/>
              <a:t>(1998) </a:t>
            </a:r>
            <a:endParaRPr/>
          </a:p>
          <a:p>
            <a:pPr indent="-317500" lvl="1" marL="914400" rtl="0" algn="l">
              <a:spcBef>
                <a:spcPts val="0"/>
              </a:spcBef>
              <a:spcAft>
                <a:spcPts val="0"/>
              </a:spcAft>
              <a:buSzPts val="1400"/>
              <a:buChar char="○"/>
            </a:pPr>
            <a:r>
              <a:rPr b="1" lang="en"/>
              <a:t>Gradient descent</a:t>
            </a:r>
            <a:r>
              <a:rPr lang="en"/>
              <a:t> method (stochastic), used to train neural networks</a:t>
            </a:r>
            <a:endParaRPr/>
          </a:p>
          <a:p>
            <a:pPr indent="-317500" lvl="1" marL="914400" rtl="0" algn="l">
              <a:spcBef>
                <a:spcPts val="0"/>
              </a:spcBef>
              <a:spcAft>
                <a:spcPts val="0"/>
              </a:spcAft>
              <a:buSzPts val="1400"/>
              <a:buChar char="○"/>
            </a:pPr>
            <a:r>
              <a:rPr lang="en"/>
              <a:t>Applied to </a:t>
            </a:r>
            <a:r>
              <a:rPr b="1" lang="en"/>
              <a:t>MNIST</a:t>
            </a:r>
            <a:r>
              <a:rPr lang="en"/>
              <a:t> image database (60,000 training, 10,000 testing)</a:t>
            </a:r>
            <a:endParaRPr/>
          </a:p>
          <a:p>
            <a:pPr indent="-317500" lvl="1" marL="914400" rtl="0" algn="l">
              <a:spcBef>
                <a:spcPts val="0"/>
              </a:spcBef>
              <a:spcAft>
                <a:spcPts val="0"/>
              </a:spcAft>
              <a:buSzPts val="1400"/>
              <a:buChar char="○"/>
            </a:pPr>
            <a:r>
              <a:rPr lang="en"/>
              <a:t>Introduction of </a:t>
            </a:r>
            <a:r>
              <a:rPr b="1" lang="en" u="sng"/>
              <a:t>Architecture: </a:t>
            </a:r>
            <a:r>
              <a:rPr b="1" lang="en"/>
              <a:t>Convolutional, Pooling, FC, and Gaussian Layers</a:t>
            </a:r>
            <a:endParaRPr b="1"/>
          </a:p>
          <a:p>
            <a:pPr indent="-317500" lvl="1" marL="914400" rtl="0" algn="l">
              <a:spcBef>
                <a:spcPts val="0"/>
              </a:spcBef>
              <a:spcAft>
                <a:spcPts val="0"/>
              </a:spcAft>
              <a:buSzPts val="1400"/>
              <a:buChar char="○"/>
            </a:pPr>
            <a:r>
              <a:rPr b="1" lang="en"/>
              <a:t>Limited by small datasets</a:t>
            </a:r>
            <a:endParaRPr b="1"/>
          </a:p>
        </p:txBody>
      </p:sp>
      <p:sp>
        <p:nvSpPr>
          <p:cNvPr id="85" name="Google Shape;85;p16"/>
          <p:cNvSpPr txBox="1"/>
          <p:nvPr/>
        </p:nvSpPr>
        <p:spPr>
          <a:xfrm>
            <a:off x="3173813" y="2455900"/>
            <a:ext cx="492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Lecun, Yann &amp; Bottou, Leon &amp; Bengio, Y. &amp; Haffner, Patrick. (1998). Gradient-Based Learning Applied to Document Recognition. </a:t>
            </a:r>
            <a:r>
              <a:rPr i="1" lang="en" sz="1000"/>
              <a:t>Proceedings of the IEEE. </a:t>
            </a:r>
            <a:r>
              <a:rPr lang="en" sz="1000"/>
              <a:t>86. 2278 - 2324. 10.1109/5.726791.</a:t>
            </a:r>
            <a:endParaRPr sz="1000"/>
          </a:p>
        </p:txBody>
      </p:sp>
      <p:pic>
        <p:nvPicPr>
          <p:cNvPr id="86" name="Google Shape;86;p16"/>
          <p:cNvPicPr preferRelativeResize="0"/>
          <p:nvPr/>
        </p:nvPicPr>
        <p:blipFill>
          <a:blip r:embed="rId3">
            <a:alphaModFix/>
          </a:blip>
          <a:stretch>
            <a:fillRect/>
          </a:stretch>
        </p:blipFill>
        <p:spPr>
          <a:xfrm>
            <a:off x="2223700" y="357800"/>
            <a:ext cx="6820225" cy="203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2000s</a:t>
            </a:r>
            <a:endParaRPr/>
          </a:p>
        </p:txBody>
      </p:sp>
      <p:sp>
        <p:nvSpPr>
          <p:cNvPr id="92" name="Google Shape;92;p17"/>
          <p:cNvSpPr txBox="1"/>
          <p:nvPr>
            <p:ph idx="1" type="body"/>
          </p:nvPr>
        </p:nvSpPr>
        <p:spPr>
          <a:xfrm>
            <a:off x="78325" y="3486875"/>
            <a:ext cx="8520600" cy="1763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Fei Fei Li</a:t>
            </a:r>
            <a:r>
              <a:rPr lang="en"/>
              <a:t> - </a:t>
            </a:r>
            <a:r>
              <a:rPr b="1" lang="en" u="sng"/>
              <a:t>ImageNet</a:t>
            </a:r>
            <a:r>
              <a:rPr lang="en"/>
              <a:t> (2006)</a:t>
            </a:r>
            <a:endParaRPr b="1" u="sng"/>
          </a:p>
          <a:p>
            <a:pPr indent="-317500" lvl="1" marL="914400" rtl="0" algn="l">
              <a:spcBef>
                <a:spcPts val="0"/>
              </a:spcBef>
              <a:spcAft>
                <a:spcPts val="0"/>
              </a:spcAft>
              <a:buSzPts val="1400"/>
              <a:buChar char="○"/>
            </a:pPr>
            <a:r>
              <a:rPr b="1" lang="en"/>
              <a:t>First large-scale </a:t>
            </a:r>
            <a:r>
              <a:rPr b="1" lang="en" u="sng"/>
              <a:t>database</a:t>
            </a:r>
            <a:r>
              <a:rPr b="1" lang="en"/>
              <a:t> for images (now 14m+); not just numbers!</a:t>
            </a:r>
            <a:endParaRPr b="1"/>
          </a:p>
          <a:p>
            <a:pPr indent="-317500" lvl="1" marL="914400" rtl="0" algn="l">
              <a:spcBef>
                <a:spcPts val="0"/>
              </a:spcBef>
              <a:spcAft>
                <a:spcPts val="0"/>
              </a:spcAft>
              <a:buSzPts val="1400"/>
              <a:buChar char="○"/>
            </a:pPr>
            <a:r>
              <a:rPr lang="en"/>
              <a:t>Based on WordNet (english text)</a:t>
            </a:r>
            <a:endParaRPr/>
          </a:p>
          <a:p>
            <a:pPr indent="-317500" lvl="1" marL="914400" rtl="0" algn="l">
              <a:spcBef>
                <a:spcPts val="0"/>
              </a:spcBef>
              <a:spcAft>
                <a:spcPts val="0"/>
              </a:spcAft>
              <a:buSzPts val="1400"/>
              <a:buChar char="○"/>
            </a:pPr>
            <a:r>
              <a:rPr lang="en"/>
              <a:t>Crowdsourcing with Amazon; images are not copyright</a:t>
            </a:r>
            <a:endParaRPr/>
          </a:p>
          <a:p>
            <a:pPr indent="-317500" lvl="1" marL="914400" rtl="0" algn="l">
              <a:spcBef>
                <a:spcPts val="0"/>
              </a:spcBef>
              <a:spcAft>
                <a:spcPts val="0"/>
              </a:spcAft>
              <a:buSzPts val="1400"/>
              <a:buChar char="○"/>
            </a:pPr>
            <a:r>
              <a:rPr lang="en"/>
              <a:t>ImageNet Large Scale Visual Recognition Challenge (</a:t>
            </a:r>
            <a:r>
              <a:rPr b="1" lang="en" u="sng"/>
              <a:t>ILSVRC</a:t>
            </a:r>
            <a:r>
              <a:rPr lang="en"/>
              <a:t>)</a:t>
            </a:r>
            <a:endParaRPr/>
          </a:p>
        </p:txBody>
      </p:sp>
      <p:sp>
        <p:nvSpPr>
          <p:cNvPr id="93" name="Google Shape;93;p17"/>
          <p:cNvSpPr txBox="1"/>
          <p:nvPr/>
        </p:nvSpPr>
        <p:spPr>
          <a:xfrm>
            <a:off x="3487838" y="2989725"/>
            <a:ext cx="492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J. Deng, K. Li, M. Do, H. Su, L. Fei-Fei, Construction and Analysis of a Large Scale Image Ontology. </a:t>
            </a:r>
            <a:r>
              <a:rPr i="1" lang="en" sz="1000"/>
              <a:t>In Vision Sciences Society (VSS),</a:t>
            </a:r>
            <a:r>
              <a:rPr lang="en" sz="1000"/>
              <a:t> 2009.</a:t>
            </a:r>
            <a:endParaRPr sz="1000"/>
          </a:p>
        </p:txBody>
      </p:sp>
      <p:pic>
        <p:nvPicPr>
          <p:cNvPr id="94" name="Google Shape;94;p17"/>
          <p:cNvPicPr preferRelativeResize="0"/>
          <p:nvPr/>
        </p:nvPicPr>
        <p:blipFill>
          <a:blip r:embed="rId3">
            <a:alphaModFix/>
          </a:blip>
          <a:stretch>
            <a:fillRect/>
          </a:stretch>
        </p:blipFill>
        <p:spPr>
          <a:xfrm>
            <a:off x="2930775" y="212275"/>
            <a:ext cx="6123223" cy="2772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168825" y="25877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2010s - after ImageNet</a:t>
            </a:r>
            <a:endParaRPr/>
          </a:p>
        </p:txBody>
      </p:sp>
      <p:sp>
        <p:nvSpPr>
          <p:cNvPr id="100" name="Google Shape;100;p18"/>
          <p:cNvSpPr txBox="1"/>
          <p:nvPr>
            <p:ph idx="1" type="body"/>
          </p:nvPr>
        </p:nvSpPr>
        <p:spPr>
          <a:xfrm>
            <a:off x="311700" y="2438400"/>
            <a:ext cx="8575200" cy="23877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Krizhevsky Et. Al. </a:t>
            </a:r>
            <a:r>
              <a:rPr lang="en"/>
              <a:t>- </a:t>
            </a:r>
            <a:r>
              <a:rPr b="1" lang="en" u="sng"/>
              <a:t>AlexNet</a:t>
            </a:r>
            <a:r>
              <a:rPr lang="en"/>
              <a:t> (2012)</a:t>
            </a:r>
            <a:endParaRPr b="1" u="sng"/>
          </a:p>
          <a:p>
            <a:pPr indent="-304165" lvl="1" marL="914400" rtl="0" algn="l">
              <a:spcBef>
                <a:spcPts val="0"/>
              </a:spcBef>
              <a:spcAft>
                <a:spcPts val="0"/>
              </a:spcAft>
              <a:buSzPct val="100000"/>
              <a:buChar char="○"/>
            </a:pPr>
            <a:r>
              <a:rPr lang="en"/>
              <a:t>Won the 2012 ILSVRC with a</a:t>
            </a:r>
            <a:r>
              <a:rPr b="1" lang="en" u="sng"/>
              <a:t> CNN / ImageNet dataset</a:t>
            </a:r>
            <a:endParaRPr b="1" u="sng"/>
          </a:p>
          <a:p>
            <a:pPr indent="-304165" lvl="1" marL="914400" rtl="0" algn="l">
              <a:spcBef>
                <a:spcPts val="0"/>
              </a:spcBef>
              <a:spcAft>
                <a:spcPts val="0"/>
              </a:spcAft>
              <a:buSzPct val="100000"/>
              <a:buChar char="○"/>
            </a:pPr>
            <a:r>
              <a:rPr b="1" lang="en"/>
              <a:t>Error of 15.3%; 10.8% less than runner-up</a:t>
            </a:r>
            <a:endParaRPr b="1"/>
          </a:p>
          <a:p>
            <a:pPr indent="-304165" lvl="1" marL="914400" rtl="0" algn="l">
              <a:spcBef>
                <a:spcPts val="0"/>
              </a:spcBef>
              <a:spcAft>
                <a:spcPts val="0"/>
              </a:spcAft>
              <a:buSzPct val="100000"/>
              <a:buChar char="○"/>
            </a:pPr>
            <a:r>
              <a:rPr lang="en"/>
              <a:t>Architecture: 8 layers (5 convolutional, 3 FC); ReLU activation functions, </a:t>
            </a:r>
            <a:r>
              <a:rPr b="1" lang="en"/>
              <a:t>dropout for regularization</a:t>
            </a:r>
            <a:r>
              <a:rPr lang="en"/>
              <a:t>, GPU acceleration</a:t>
            </a:r>
            <a:endParaRPr/>
          </a:p>
          <a:p>
            <a:pPr indent="-304165" lvl="1" marL="914400" rtl="0" algn="l">
              <a:spcBef>
                <a:spcPts val="0"/>
              </a:spcBef>
              <a:spcAft>
                <a:spcPts val="0"/>
              </a:spcAft>
              <a:buSzPct val="100000"/>
              <a:buChar char="○"/>
            </a:pPr>
            <a:r>
              <a:rPr lang="en"/>
              <a:t>1.2m images, 650,000 neurons, 60m parameters</a:t>
            </a:r>
            <a:endParaRPr/>
          </a:p>
          <a:p>
            <a:pPr indent="-325755" lvl="0" marL="457200" rtl="0" algn="l">
              <a:spcBef>
                <a:spcPts val="0"/>
              </a:spcBef>
              <a:spcAft>
                <a:spcPts val="0"/>
              </a:spcAft>
              <a:buSzPct val="100000"/>
              <a:buChar char="●"/>
            </a:pPr>
            <a:r>
              <a:rPr lang="en"/>
              <a:t>Simonyan Et. Al. - VGGNet (2014) - </a:t>
            </a:r>
            <a:r>
              <a:rPr b="1" lang="en"/>
              <a:t>small convolutional filters</a:t>
            </a:r>
            <a:endParaRPr b="1"/>
          </a:p>
          <a:p>
            <a:pPr indent="-325755" lvl="0" marL="457200" rtl="0" algn="l">
              <a:spcBef>
                <a:spcPts val="0"/>
              </a:spcBef>
              <a:spcAft>
                <a:spcPts val="0"/>
              </a:spcAft>
              <a:buSzPct val="100000"/>
              <a:buChar char="●"/>
            </a:pPr>
            <a:r>
              <a:rPr lang="en"/>
              <a:t>Google - GoogleLeNet (2014) - </a:t>
            </a:r>
            <a:r>
              <a:rPr b="1" lang="en"/>
              <a:t>inception module</a:t>
            </a:r>
            <a:endParaRPr b="1"/>
          </a:p>
          <a:p>
            <a:pPr indent="-325755" lvl="0" marL="457200" rtl="0" algn="l">
              <a:spcBef>
                <a:spcPts val="0"/>
              </a:spcBef>
              <a:spcAft>
                <a:spcPts val="0"/>
              </a:spcAft>
              <a:buSzPct val="100000"/>
              <a:buChar char="●"/>
            </a:pPr>
            <a:r>
              <a:rPr lang="en"/>
              <a:t>Microsoft - ResNet (2015) - </a:t>
            </a:r>
            <a:r>
              <a:rPr b="1" lang="en"/>
              <a:t>residual learning</a:t>
            </a:r>
            <a:endParaRPr b="1"/>
          </a:p>
          <a:p>
            <a:pPr indent="-325755" lvl="0" marL="457200" rtl="0" algn="l">
              <a:spcBef>
                <a:spcPts val="0"/>
              </a:spcBef>
              <a:spcAft>
                <a:spcPts val="0"/>
              </a:spcAft>
              <a:buSzPct val="100000"/>
              <a:buChar char="●"/>
            </a:pPr>
            <a:r>
              <a:rPr lang="en"/>
              <a:t>Hinton Et. Al. - </a:t>
            </a:r>
            <a:r>
              <a:rPr b="1" lang="en"/>
              <a:t>Capsule Networks</a:t>
            </a:r>
            <a:r>
              <a:rPr lang="en"/>
              <a:t> (2017) </a:t>
            </a:r>
            <a:endParaRPr/>
          </a:p>
          <a:p>
            <a:pPr indent="-325755" lvl="0" marL="457200" rtl="0" algn="l">
              <a:spcBef>
                <a:spcPts val="0"/>
              </a:spcBef>
              <a:spcAft>
                <a:spcPts val="0"/>
              </a:spcAft>
              <a:buSzPct val="100000"/>
              <a:buChar char="●"/>
            </a:pPr>
            <a:r>
              <a:rPr lang="en"/>
              <a:t>Google - EfficientNet (2019) - </a:t>
            </a:r>
            <a:r>
              <a:rPr b="1" lang="en"/>
              <a:t>scaling</a:t>
            </a:r>
            <a:r>
              <a:rPr lang="en"/>
              <a:t> CNNs</a:t>
            </a:r>
            <a:endParaRPr/>
          </a:p>
        </p:txBody>
      </p:sp>
      <p:pic>
        <p:nvPicPr>
          <p:cNvPr id="101" name="Google Shape;101;p18"/>
          <p:cNvPicPr preferRelativeResize="0"/>
          <p:nvPr/>
        </p:nvPicPr>
        <p:blipFill>
          <a:blip r:embed="rId3">
            <a:alphaModFix/>
          </a:blip>
          <a:stretch>
            <a:fillRect/>
          </a:stretch>
        </p:blipFill>
        <p:spPr>
          <a:xfrm>
            <a:off x="4238625" y="193675"/>
            <a:ext cx="4822824" cy="1922000"/>
          </a:xfrm>
          <a:prstGeom prst="rect">
            <a:avLst/>
          </a:prstGeom>
          <a:noFill/>
          <a:ln>
            <a:noFill/>
          </a:ln>
        </p:spPr>
      </p:pic>
      <p:sp>
        <p:nvSpPr>
          <p:cNvPr id="102" name="Google Shape;102;p18"/>
          <p:cNvSpPr txBox="1"/>
          <p:nvPr/>
        </p:nvSpPr>
        <p:spPr>
          <a:xfrm>
            <a:off x="4440338" y="2115675"/>
            <a:ext cx="492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Krizhevsky, Alex &amp; Sutskever, Ilya &amp; Hinton, Geoffrey. (2012). ImageNet Classification with Deep Convolutional Neural Networks. </a:t>
            </a:r>
            <a:r>
              <a:rPr i="1" lang="en" sz="1000"/>
              <a:t>Neural Information Processing Systems.</a:t>
            </a:r>
            <a:r>
              <a:rPr lang="en" sz="1000"/>
              <a:t> 25. 10.1145/3065386.</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2020s - CLIP</a:t>
            </a:r>
            <a:endParaRPr/>
          </a:p>
        </p:txBody>
      </p:sp>
      <p:sp>
        <p:nvSpPr>
          <p:cNvPr id="108" name="Google Shape;108;p19"/>
          <p:cNvSpPr txBox="1"/>
          <p:nvPr>
            <p:ph idx="1" type="body"/>
          </p:nvPr>
        </p:nvSpPr>
        <p:spPr>
          <a:xfrm>
            <a:off x="311700" y="1249725"/>
            <a:ext cx="8626200" cy="30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88"/>
              <a:buNone/>
            </a:pPr>
            <a:r>
              <a:rPr lang="en"/>
              <a:t>Radford Et. Al. / OpenAI - Contrastive Language-image Pre-training </a:t>
            </a:r>
            <a:r>
              <a:rPr b="1" lang="en" u="sng">
                <a:solidFill>
                  <a:srgbClr val="FF0000"/>
                </a:solidFill>
              </a:rPr>
              <a:t>(</a:t>
            </a:r>
            <a:r>
              <a:rPr b="1" lang="en" u="sng">
                <a:solidFill>
                  <a:srgbClr val="FF0000"/>
                </a:solidFill>
              </a:rPr>
              <a:t>CLIP)</a:t>
            </a:r>
            <a:r>
              <a:rPr b="1" lang="en" u="sng"/>
              <a:t> </a:t>
            </a:r>
            <a:r>
              <a:rPr lang="en"/>
              <a:t>(2021)</a:t>
            </a:r>
            <a:endParaRPr/>
          </a:p>
          <a:p>
            <a:pPr indent="-342900" lvl="0" marL="457200" rtl="0" algn="l">
              <a:spcBef>
                <a:spcPts val="1200"/>
              </a:spcBef>
              <a:spcAft>
                <a:spcPts val="0"/>
              </a:spcAft>
              <a:buSzPts val="1800"/>
              <a:buChar char="●"/>
            </a:pPr>
            <a:r>
              <a:rPr lang="en"/>
              <a:t>CNN that learns </a:t>
            </a:r>
            <a:r>
              <a:rPr b="1" lang="en" u="sng"/>
              <a:t>visual concepts </a:t>
            </a:r>
            <a:r>
              <a:rPr lang="en"/>
              <a:t>from </a:t>
            </a:r>
            <a:r>
              <a:rPr b="1" lang="en" u="sng"/>
              <a:t>natural language supervision</a:t>
            </a:r>
            <a:endParaRPr b="1" u="sng"/>
          </a:p>
          <a:p>
            <a:pPr indent="-342900" lvl="0" marL="457200" rtl="0" algn="l">
              <a:spcBef>
                <a:spcPts val="0"/>
              </a:spcBef>
              <a:spcAft>
                <a:spcPts val="0"/>
              </a:spcAft>
              <a:buSzPts val="1800"/>
              <a:buChar char="●"/>
            </a:pPr>
            <a:r>
              <a:rPr lang="en"/>
              <a:t>Trained on a combination of images and their captions </a:t>
            </a:r>
            <a:endParaRPr/>
          </a:p>
          <a:p>
            <a:pPr indent="-342900" lvl="0" marL="457200" rtl="0" algn="l">
              <a:spcBef>
                <a:spcPts val="0"/>
              </a:spcBef>
              <a:spcAft>
                <a:spcPts val="0"/>
              </a:spcAft>
              <a:buSzPts val="1800"/>
              <a:buChar char="●"/>
            </a:pPr>
            <a:r>
              <a:rPr lang="en"/>
              <a:t>Bridges the gap between traditional CNN and natural language processing</a:t>
            </a:r>
            <a:endParaRPr/>
          </a:p>
          <a:p>
            <a:pPr indent="-342900" lvl="1" marL="914400" rtl="0" algn="l">
              <a:spcBef>
                <a:spcPts val="0"/>
              </a:spcBef>
              <a:spcAft>
                <a:spcPts val="0"/>
              </a:spcAft>
              <a:buSzPts val="1800"/>
              <a:buChar char="○"/>
            </a:pPr>
            <a:r>
              <a:rPr lang="en" sz="1800"/>
              <a:t>Generalization across tasks</a:t>
            </a:r>
            <a:endParaRPr sz="1800"/>
          </a:p>
          <a:p>
            <a:pPr indent="-342900" lvl="1" marL="914400" rtl="0" algn="l">
              <a:spcBef>
                <a:spcPts val="0"/>
              </a:spcBef>
              <a:spcAft>
                <a:spcPts val="0"/>
              </a:spcAft>
              <a:buSzPts val="1800"/>
              <a:buChar char="○"/>
            </a:pPr>
            <a:r>
              <a:rPr lang="en" sz="1800"/>
              <a:t>Increased flexibility and scalability</a:t>
            </a:r>
            <a:endParaRPr sz="1800"/>
          </a:p>
          <a:p>
            <a:pPr indent="-342900" lvl="1" marL="914400" rtl="0" algn="l">
              <a:spcBef>
                <a:spcPts val="0"/>
              </a:spcBef>
              <a:spcAft>
                <a:spcPts val="0"/>
              </a:spcAft>
              <a:buClr>
                <a:srgbClr val="FF0000"/>
              </a:buClr>
              <a:buSzPts val="1800"/>
              <a:buChar char="○"/>
            </a:pPr>
            <a:r>
              <a:rPr b="1" lang="en" sz="1800" u="sng">
                <a:solidFill>
                  <a:srgbClr val="FF0000"/>
                </a:solidFill>
              </a:rPr>
              <a:t>Interface to natural language</a:t>
            </a:r>
            <a:endParaRPr b="1" sz="1800" u="sng">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Methodology</a:t>
            </a:r>
            <a:endParaRPr/>
          </a:p>
        </p:txBody>
      </p:sp>
      <p:sp>
        <p:nvSpPr>
          <p:cNvPr id="114" name="Google Shape;114;p20"/>
          <p:cNvSpPr txBox="1"/>
          <p:nvPr>
            <p:ph idx="1" type="body"/>
          </p:nvPr>
        </p:nvSpPr>
        <p:spPr>
          <a:xfrm>
            <a:off x="311700" y="1147225"/>
            <a:ext cx="3610200" cy="3753300"/>
          </a:xfrm>
          <a:prstGeom prst="rect">
            <a:avLst/>
          </a:prstGeom>
        </p:spPr>
        <p:txBody>
          <a:bodyPr anchorCtr="0" anchor="t" bIns="91425" lIns="91425" spcFirstLastPara="1" rIns="91425" wrap="square" tIns="91425">
            <a:normAutofit fontScale="55000" lnSpcReduction="10000"/>
          </a:bodyPr>
          <a:lstStyle/>
          <a:p>
            <a:pPr indent="0" lvl="0" marL="0" rtl="0" algn="just">
              <a:lnSpc>
                <a:spcPct val="100000"/>
              </a:lnSpc>
              <a:spcBef>
                <a:spcPts val="0"/>
              </a:spcBef>
              <a:spcAft>
                <a:spcPts val="0"/>
              </a:spcAft>
              <a:buNone/>
            </a:pPr>
            <a:r>
              <a:rPr b="1" lang="en" sz="2000"/>
              <a:t>1. Multimodal Understanding:</a:t>
            </a:r>
            <a:r>
              <a:rPr lang="en" sz="2000"/>
              <a:t> CLIP understands both text and images, associating descriptions with visual representations.</a:t>
            </a:r>
            <a:endParaRPr sz="2000"/>
          </a:p>
          <a:p>
            <a:pPr indent="0" lvl="0" marL="0" rtl="0" algn="just">
              <a:lnSpc>
                <a:spcPct val="100000"/>
              </a:lnSpc>
              <a:spcBef>
                <a:spcPts val="1200"/>
              </a:spcBef>
              <a:spcAft>
                <a:spcPts val="0"/>
              </a:spcAft>
              <a:buNone/>
            </a:pPr>
            <a:r>
              <a:rPr b="1" lang="en" sz="2000"/>
              <a:t>2. Pretraining: </a:t>
            </a:r>
            <a:r>
              <a:rPr lang="en" sz="2000"/>
              <a:t>Trained on a large dataset, CLIP aligns text and images in a shared semantic space.</a:t>
            </a:r>
            <a:endParaRPr sz="2000"/>
          </a:p>
          <a:p>
            <a:pPr indent="0" lvl="0" marL="0" rtl="0" algn="just">
              <a:lnSpc>
                <a:spcPct val="100000"/>
              </a:lnSpc>
              <a:spcBef>
                <a:spcPts val="1200"/>
              </a:spcBef>
              <a:spcAft>
                <a:spcPts val="0"/>
              </a:spcAft>
              <a:buNone/>
            </a:pPr>
            <a:r>
              <a:rPr b="1" lang="en" sz="2000"/>
              <a:t>3. Vision Transformer Backbone:</a:t>
            </a:r>
            <a:r>
              <a:rPr lang="en" sz="2000"/>
              <a:t> Uses a Vision Transformer architecture to process images and capture spatial relationships.</a:t>
            </a:r>
            <a:endParaRPr sz="2000"/>
          </a:p>
          <a:p>
            <a:pPr indent="0" lvl="0" marL="0" rtl="0" algn="just">
              <a:lnSpc>
                <a:spcPct val="100000"/>
              </a:lnSpc>
              <a:spcBef>
                <a:spcPts val="1200"/>
              </a:spcBef>
              <a:spcAft>
                <a:spcPts val="0"/>
              </a:spcAft>
              <a:buNone/>
            </a:pPr>
            <a:r>
              <a:rPr b="1" lang="en" sz="2000"/>
              <a:t>4. Text Embedding: </a:t>
            </a:r>
            <a:r>
              <a:rPr lang="en" sz="2000"/>
              <a:t>Converts words into dense vectors to capture semantic content and context.</a:t>
            </a:r>
            <a:endParaRPr sz="2000"/>
          </a:p>
          <a:p>
            <a:pPr indent="0" lvl="0" marL="0" rtl="0" algn="just">
              <a:lnSpc>
                <a:spcPct val="100000"/>
              </a:lnSpc>
              <a:spcBef>
                <a:spcPts val="1200"/>
              </a:spcBef>
              <a:spcAft>
                <a:spcPts val="0"/>
              </a:spcAft>
              <a:buNone/>
            </a:pPr>
            <a:r>
              <a:rPr b="1" lang="en" sz="2000"/>
              <a:t>5. Cross-Modal Alignment:</a:t>
            </a:r>
            <a:r>
              <a:rPr lang="en" sz="2000"/>
              <a:t> Aligns image and text embeddings for tasks like image classification and visual question answering.</a:t>
            </a:r>
            <a:endParaRPr sz="2000"/>
          </a:p>
          <a:p>
            <a:pPr indent="0" lvl="0" marL="0" rtl="0" algn="just">
              <a:lnSpc>
                <a:spcPct val="100000"/>
              </a:lnSpc>
              <a:spcBef>
                <a:spcPts val="1200"/>
              </a:spcBef>
              <a:spcAft>
                <a:spcPts val="0"/>
              </a:spcAft>
              <a:buNone/>
            </a:pPr>
            <a:r>
              <a:rPr b="1" lang="en" sz="2000"/>
              <a:t>6. Zero-Shot Learning:</a:t>
            </a:r>
            <a:r>
              <a:rPr lang="en" sz="2000"/>
              <a:t> Generalizes to recognize novel concepts with minimal task-specific training data.</a:t>
            </a:r>
            <a:endParaRPr sz="2000"/>
          </a:p>
          <a:p>
            <a:pPr indent="0" lvl="0" marL="0" rtl="0" algn="l">
              <a:lnSpc>
                <a:spcPct val="100000"/>
              </a:lnSpc>
              <a:spcBef>
                <a:spcPts val="1200"/>
              </a:spcBef>
              <a:spcAft>
                <a:spcPts val="1200"/>
              </a:spcAft>
              <a:buClr>
                <a:schemeClr val="dk1"/>
              </a:buClr>
              <a:buSzPct val="61111"/>
              <a:buFont typeface="Arial"/>
              <a:buNone/>
            </a:pPr>
            <a:r>
              <a:t/>
            </a:r>
            <a:endParaRPr/>
          </a:p>
        </p:txBody>
      </p:sp>
      <p:pic>
        <p:nvPicPr>
          <p:cNvPr id="115" name="Google Shape;115;p20"/>
          <p:cNvPicPr preferRelativeResize="0"/>
          <p:nvPr/>
        </p:nvPicPr>
        <p:blipFill>
          <a:blip r:embed="rId3">
            <a:alphaModFix/>
          </a:blip>
          <a:stretch>
            <a:fillRect/>
          </a:stretch>
        </p:blipFill>
        <p:spPr>
          <a:xfrm>
            <a:off x="4109800" y="1470000"/>
            <a:ext cx="4887925" cy="220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311700" y="114625"/>
            <a:ext cx="4264500" cy="16347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t>Text Encoder</a:t>
            </a:r>
            <a:endParaRPr sz="7200"/>
          </a:p>
          <a:p>
            <a:pPr indent="0" lvl="0" marL="0" rtl="0" algn="just">
              <a:spcBef>
                <a:spcPts val="1200"/>
              </a:spcBef>
              <a:spcAft>
                <a:spcPts val="0"/>
              </a:spcAft>
              <a:buNone/>
            </a:pPr>
            <a:r>
              <a:rPr lang="en" sz="4800"/>
              <a:t>A transformer can be thought of as a system which takes an entire input sequence of words, then re-presents, and compares those words to create an abstract and contextualized representation of the entire input.</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1" name="Google Shape;121;p21"/>
          <p:cNvPicPr preferRelativeResize="0"/>
          <p:nvPr/>
        </p:nvPicPr>
        <p:blipFill>
          <a:blip r:embed="rId3">
            <a:alphaModFix/>
          </a:blip>
          <a:stretch>
            <a:fillRect/>
          </a:stretch>
        </p:blipFill>
        <p:spPr>
          <a:xfrm>
            <a:off x="4676125" y="160875"/>
            <a:ext cx="4264575" cy="1588450"/>
          </a:xfrm>
          <a:prstGeom prst="rect">
            <a:avLst/>
          </a:prstGeom>
          <a:noFill/>
          <a:ln>
            <a:noFill/>
          </a:ln>
        </p:spPr>
      </p:pic>
      <p:sp>
        <p:nvSpPr>
          <p:cNvPr id="122" name="Google Shape;122;p21"/>
          <p:cNvSpPr txBox="1"/>
          <p:nvPr>
            <p:ph idx="1" type="body"/>
          </p:nvPr>
        </p:nvSpPr>
        <p:spPr>
          <a:xfrm>
            <a:off x="311700" y="1648350"/>
            <a:ext cx="4738800" cy="32523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t>Transformer</a:t>
            </a:r>
            <a:endParaRPr sz="7200"/>
          </a:p>
          <a:p>
            <a:pPr indent="0" lvl="0" marL="0" rtl="0" algn="just">
              <a:spcBef>
                <a:spcPts val="1200"/>
              </a:spcBef>
              <a:spcAft>
                <a:spcPts val="0"/>
              </a:spcAft>
              <a:buClr>
                <a:schemeClr val="dk1"/>
              </a:buClr>
              <a:buSzPts val="275"/>
              <a:buFont typeface="Arial"/>
              <a:buNone/>
            </a:pPr>
            <a:r>
              <a:rPr lang="en" sz="4800"/>
              <a:t>Transformers are primarily used in natural language processing (NLP) tasks, such as language translation, text generation, and sentiment analysis, but has also been applied to other domains.</a:t>
            </a:r>
            <a:endParaRPr sz="4800"/>
          </a:p>
          <a:p>
            <a:pPr indent="0" lvl="0" marL="0" rtl="0" algn="just">
              <a:spcBef>
                <a:spcPts val="1200"/>
              </a:spcBef>
              <a:spcAft>
                <a:spcPts val="0"/>
              </a:spcAft>
              <a:buClr>
                <a:schemeClr val="dk1"/>
              </a:buClr>
              <a:buSzPts val="275"/>
              <a:buFont typeface="Arial"/>
              <a:buNone/>
            </a:pPr>
            <a:r>
              <a:rPr lang="en" sz="4800"/>
              <a:t>The key innovation of the Transformer architecture is the self-attention mechanism, which allows the model to weigh the importance of different words in a sentence when processing each word. </a:t>
            </a:r>
            <a:endParaRPr sz="4800"/>
          </a:p>
          <a:p>
            <a:pPr indent="0" lvl="0" marL="0" rtl="0" algn="just">
              <a:spcBef>
                <a:spcPts val="1200"/>
              </a:spcBef>
              <a:spcAft>
                <a:spcPts val="0"/>
              </a:spcAft>
              <a:buClr>
                <a:schemeClr val="dk1"/>
              </a:buClr>
              <a:buSzPts val="275"/>
              <a:buFont typeface="Arial"/>
              <a:buNone/>
            </a:pPr>
            <a:r>
              <a:rPr lang="en" sz="4800"/>
              <a:t>Transformers consist of an encoder-decoder architecture, where the encoder processes the input sequence and the decoder generates the output sequence. Each encoder and decoder layer in a Transformer contains multi-head self-attention mechanisms and a fully connected feed-forward networks.</a:t>
            </a:r>
            <a:endParaRPr sz="4800"/>
          </a:p>
          <a:p>
            <a:pPr indent="0" lvl="0" marL="0" rtl="0" algn="l">
              <a:spcBef>
                <a:spcPts val="1200"/>
              </a:spcBef>
              <a:spcAft>
                <a:spcPts val="0"/>
              </a:spcAft>
              <a:buClr>
                <a:schemeClr val="dk1"/>
              </a:buClr>
              <a:buSzPts val="275"/>
              <a:buFont typeface="Arial"/>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sz="48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3" name="Google Shape;123;p21"/>
          <p:cNvPicPr preferRelativeResize="0"/>
          <p:nvPr/>
        </p:nvPicPr>
        <p:blipFill>
          <a:blip r:embed="rId4">
            <a:alphaModFix/>
          </a:blip>
          <a:stretch>
            <a:fillRect/>
          </a:stretch>
        </p:blipFill>
        <p:spPr>
          <a:xfrm>
            <a:off x="5202900" y="1854425"/>
            <a:ext cx="3788700" cy="28401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